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autoCompressPictures="0">
  <p:sldMasterIdLst>
    <p:sldMasterId id="2147483648" r:id="rId1"/>
  </p:sldMasterIdLst>
  <p:notesMasterIdLst>
    <p:notesMasterId r:id="rId61"/>
  </p:notesMasterIdLst>
  <p:sldIdLst>
    <p:sldId id="795" r:id="rId2"/>
    <p:sldId id="796" r:id="rId3"/>
    <p:sldId id="797" r:id="rId4"/>
    <p:sldId id="842" r:id="rId5"/>
    <p:sldId id="260" r:id="rId6"/>
    <p:sldId id="909" r:id="rId7"/>
    <p:sldId id="262" r:id="rId8"/>
    <p:sldId id="932" r:id="rId9"/>
    <p:sldId id="990" r:id="rId10"/>
    <p:sldId id="263" r:id="rId11"/>
    <p:sldId id="1039" r:id="rId12"/>
    <p:sldId id="1038" r:id="rId13"/>
    <p:sldId id="1040" r:id="rId14"/>
    <p:sldId id="1041" r:id="rId15"/>
    <p:sldId id="1042" r:id="rId16"/>
    <p:sldId id="1043" r:id="rId17"/>
    <p:sldId id="1044" r:id="rId18"/>
    <p:sldId id="1045" r:id="rId19"/>
    <p:sldId id="1046" r:id="rId20"/>
    <p:sldId id="1047" r:id="rId21"/>
    <p:sldId id="1049" r:id="rId22"/>
    <p:sldId id="1050" r:id="rId23"/>
    <p:sldId id="1051" r:id="rId24"/>
    <p:sldId id="1052" r:id="rId25"/>
    <p:sldId id="1054" r:id="rId26"/>
    <p:sldId id="1053" r:id="rId27"/>
    <p:sldId id="264" r:id="rId28"/>
    <p:sldId id="265" r:id="rId29"/>
    <p:sldId id="266" r:id="rId30"/>
    <p:sldId id="267" r:id="rId31"/>
    <p:sldId id="1019" r:id="rId32"/>
    <p:sldId id="1020" r:id="rId33"/>
    <p:sldId id="1021" r:id="rId34"/>
    <p:sldId id="1022" r:id="rId35"/>
    <p:sldId id="1023" r:id="rId36"/>
    <p:sldId id="1024" r:id="rId37"/>
    <p:sldId id="1025" r:id="rId38"/>
    <p:sldId id="1026" r:id="rId39"/>
    <p:sldId id="1027" r:id="rId40"/>
    <p:sldId id="1028" r:id="rId41"/>
    <p:sldId id="1029" r:id="rId42"/>
    <p:sldId id="1030" r:id="rId43"/>
    <p:sldId id="1031" r:id="rId44"/>
    <p:sldId id="281" r:id="rId45"/>
    <p:sldId id="282" r:id="rId46"/>
    <p:sldId id="283" r:id="rId47"/>
    <p:sldId id="284" r:id="rId48"/>
    <p:sldId id="1032" r:id="rId49"/>
    <p:sldId id="1033" r:id="rId50"/>
    <p:sldId id="1055" r:id="rId51"/>
    <p:sldId id="1056" r:id="rId52"/>
    <p:sldId id="1057" r:id="rId53"/>
    <p:sldId id="1058" r:id="rId54"/>
    <p:sldId id="1059" r:id="rId55"/>
    <p:sldId id="1060" r:id="rId56"/>
    <p:sldId id="1061" r:id="rId57"/>
    <p:sldId id="347" r:id="rId58"/>
    <p:sldId id="348" r:id="rId59"/>
    <p:sldId id="349" r:id="rId60"/>
  </p:sldIdLst>
  <p:sldSz cx="24384000" cy="13716000"/>
  <p:notesSz cx="6858000" cy="9144000"/>
  <p:defaultTextStyle>
    <a:defPPr>
      <a:defRPr lang="en-TR"/>
    </a:defPPr>
    <a:lvl1pPr marL="385763" indent="-385763" algn="l" defTabSz="1828800" rtl="0" eaLnBrk="0" fontAlgn="base" hangingPunct="0">
      <a:spcBef>
        <a:spcPct val="0"/>
      </a:spcBef>
      <a:spcAft>
        <a:spcPct val="0"/>
      </a:spcAft>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457200" algn="l" defTabSz="1828800" rtl="0" eaLnBrk="0" fontAlgn="base" hangingPunct="0">
      <a:spcBef>
        <a:spcPct val="0"/>
      </a:spcBef>
      <a:spcAft>
        <a:spcPct val="0"/>
      </a:spcAft>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914400" algn="l" defTabSz="1828800" rtl="0" eaLnBrk="0" fontAlgn="base" hangingPunct="0">
      <a:spcBef>
        <a:spcPct val="0"/>
      </a:spcBef>
      <a:spcAft>
        <a:spcPct val="0"/>
      </a:spcAft>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371600" algn="l" defTabSz="1828800" rtl="0" eaLnBrk="0" fontAlgn="base" hangingPunct="0">
      <a:spcBef>
        <a:spcPct val="0"/>
      </a:spcBef>
      <a:spcAft>
        <a:spcPct val="0"/>
      </a:spcAft>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1828800" algn="l" defTabSz="1828800" rtl="0" eaLnBrk="0" fontAlgn="base" hangingPunct="0">
      <a:spcBef>
        <a:spcPct val="0"/>
      </a:spcBef>
      <a:spcAft>
        <a:spcPct val="0"/>
      </a:spcAft>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286000" algn="l" defTabSz="914400" rtl="0" eaLnBrk="1" latinLnBrk="0" hangingPunct="1">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743200" algn="l" defTabSz="914400" rtl="0" eaLnBrk="1" latinLnBrk="0" hangingPunct="1">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200400" algn="l" defTabSz="914400" rtl="0" eaLnBrk="1" latinLnBrk="0" hangingPunct="1">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657600" algn="l" defTabSz="914400" rtl="0" eaLnBrk="1" latinLnBrk="0" hangingPunct="1">
      <a:defRPr sz="36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0FF"/>
    <a:srgbClr val="D8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63"/>
    <p:restoredTop sz="92736"/>
  </p:normalViewPr>
  <p:slideViewPr>
    <p:cSldViewPr>
      <p:cViewPr varScale="1">
        <p:scale>
          <a:sx n="35" d="100"/>
          <a:sy n="35" d="100"/>
        </p:scale>
        <p:origin x="192" y="808"/>
      </p:cViewPr>
      <p:guideLst>
        <p:guide orient="horz" pos="4320"/>
        <p:guide pos="7680"/>
      </p:guideLst>
    </p:cSldViewPr>
  </p:slideViewPr>
  <p:outlineViewPr>
    <p:cViewPr>
      <p:scale>
        <a:sx n="33" d="100"/>
        <a:sy n="33" d="100"/>
      </p:scale>
      <p:origin x="0" y="-14192"/>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338" name="Rectangle 1">
            <a:extLst>
              <a:ext uri="{FF2B5EF4-FFF2-40B4-BE49-F238E27FC236}">
                <a16:creationId xmlns:a16="http://schemas.microsoft.com/office/drawing/2014/main" id="{15C16CF2-F7D7-1AAC-DC3C-7454041149BD}"/>
              </a:ext>
            </a:extLst>
          </p:cNvPr>
          <p:cNvSpPr>
            <a:spLocks noGrp="1" noRot="1" noChangeAspect="1"/>
          </p:cNvSpPr>
          <p:nvPr>
            <p:ph type="sldImg"/>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 name="Rectangle 2">
            <a:extLst>
              <a:ext uri="{FF2B5EF4-FFF2-40B4-BE49-F238E27FC236}">
                <a16:creationId xmlns:a16="http://schemas.microsoft.com/office/drawing/2014/main" id="{2455E866-8D3A-21B1-5382-972313D23B9B}"/>
              </a:ext>
            </a:extLst>
          </p:cNvPr>
          <p:cNvSpPr>
            <a:spLocks noGrp="1"/>
          </p:cNvSpPr>
          <p:nvPr>
            <p:ph type="body" sz="quarter" idx="1"/>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TR" altLang="en-TR" noProof="0">
                <a:sym typeface="Calibri" panose="020F0502020204030204" pitchFamily="34" charset="0"/>
              </a:rPr>
              <a:t>Click to edit Master text styles</a:t>
            </a:r>
          </a:p>
          <a:p>
            <a:pPr lvl="1"/>
            <a:r>
              <a:rPr lang="en-TR" altLang="en-TR" noProof="0">
                <a:sym typeface="Calibri" panose="020F0502020204030204" pitchFamily="34" charset="0"/>
              </a:rPr>
              <a:t>Second level</a:t>
            </a:r>
          </a:p>
          <a:p>
            <a:pPr lvl="2"/>
            <a:r>
              <a:rPr lang="en-TR" altLang="en-TR" noProof="0">
                <a:sym typeface="Calibri" panose="020F0502020204030204" pitchFamily="34" charset="0"/>
              </a:rPr>
              <a:t>Third level</a:t>
            </a:r>
          </a:p>
          <a:p>
            <a:pPr lvl="3"/>
            <a:r>
              <a:rPr lang="en-TR" altLang="en-TR" noProof="0">
                <a:sym typeface="Calibri" panose="020F0502020204030204" pitchFamily="34" charset="0"/>
              </a:rPr>
              <a:t>Fourth level</a:t>
            </a:r>
          </a:p>
          <a:p>
            <a:pPr lvl="4"/>
            <a:r>
              <a:rPr lang="en-TR" altLang="en-TR" noProof="0">
                <a:sym typeface="Calibri" panose="020F0502020204030204" pitchFamily="34" charset="0"/>
              </a:rPr>
              <a:t>Fifth level</a:t>
            </a:r>
          </a:p>
        </p:txBody>
      </p:sp>
    </p:spTree>
  </p:cSld>
  <p:clrMap bg1="lt1" tx1="dk1" bg2="lt2" tx2="dk2" accent1="accent1" accent2="accent2" accent3="accent3" accent4="accent4" accent5="accent5" accent6="accent6" hlink="hlink" folHlink="folHlink"/>
  <p:notesStyle>
    <a:lvl1pPr algn="l" defTabSz="1828800" rtl="0" eaLnBrk="0" fontAlgn="base" hangingPunct="0">
      <a:spcBef>
        <a:spcPct val="0"/>
      </a:spcBef>
      <a:spcAft>
        <a:spcPct val="0"/>
      </a:spcAft>
      <a:defRPr sz="24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indent="228600" algn="l" defTabSz="1828800" rtl="0" eaLnBrk="0" fontAlgn="base" hangingPunct="0">
      <a:spcBef>
        <a:spcPct val="0"/>
      </a:spcBef>
      <a:spcAft>
        <a:spcPct val="0"/>
      </a:spcAft>
      <a:defRPr sz="24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indent="457200" algn="l" defTabSz="1828800" rtl="0" eaLnBrk="0" fontAlgn="base" hangingPunct="0">
      <a:spcBef>
        <a:spcPct val="0"/>
      </a:spcBef>
      <a:spcAft>
        <a:spcPct val="0"/>
      </a:spcAft>
      <a:defRPr sz="24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indent="685800" algn="l" defTabSz="1828800" rtl="0" eaLnBrk="0" fontAlgn="base" hangingPunct="0">
      <a:spcBef>
        <a:spcPct val="0"/>
      </a:spcBef>
      <a:spcAft>
        <a:spcPct val="0"/>
      </a:spcAft>
      <a:defRPr sz="24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indent="914400" algn="l" defTabSz="1828800" rtl="0" eaLnBrk="0" fontAlgn="base" hangingPunct="0">
      <a:spcBef>
        <a:spcPct val="0"/>
      </a:spcBef>
      <a:spcAft>
        <a:spcPct val="0"/>
      </a:spcAft>
      <a:defRPr sz="2400" kern="12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5"/>
            <a:ext cx="18288000" cy="4775200"/>
          </a:xfrm>
        </p:spPr>
        <p:txBody>
          <a:bodyPr anchor="b"/>
          <a:lstStyle>
            <a:lvl1pPr algn="ctr">
              <a:defRPr sz="6000"/>
            </a:lvl1pPr>
          </a:lstStyle>
          <a:p>
            <a:r>
              <a:rPr lang="en-US"/>
              <a:t>Click to edit Master title style</a:t>
            </a:r>
            <a:endParaRPr lang="tr-TR"/>
          </a:p>
        </p:txBody>
      </p:sp>
      <p:sp>
        <p:nvSpPr>
          <p:cNvPr id="3" name="Subtitle 2"/>
          <p:cNvSpPr>
            <a:spLocks noGrp="1"/>
          </p:cNvSpPr>
          <p:nvPr>
            <p:ph type="subTitle" idx="1"/>
          </p:nvPr>
        </p:nvSpPr>
        <p:spPr>
          <a:xfrm>
            <a:off x="3048000" y="7204075"/>
            <a:ext cx="18288000" cy="33115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tr-TR"/>
          </a:p>
        </p:txBody>
      </p:sp>
      <p:sp>
        <p:nvSpPr>
          <p:cNvPr id="4" name="Rectangle 3">
            <a:extLst>
              <a:ext uri="{FF2B5EF4-FFF2-40B4-BE49-F238E27FC236}">
                <a16:creationId xmlns:a16="http://schemas.microsoft.com/office/drawing/2014/main" id="{4E7352AA-8F08-84DF-1484-C3630DB12858}"/>
              </a:ext>
            </a:extLst>
          </p:cNvPr>
          <p:cNvSpPr>
            <a:spLocks noGrp="1"/>
          </p:cNvSpPr>
          <p:nvPr>
            <p:ph type="sldNum" sz="quarter" idx="10"/>
          </p:nvPr>
        </p:nvSpPr>
        <p:spPr>
          <a:ln/>
        </p:spPr>
        <p:txBody>
          <a:bodyPr/>
          <a:lstStyle>
            <a:lvl1pPr>
              <a:defRPr/>
            </a:lvl1pPr>
          </a:lstStyle>
          <a:p>
            <a:pPr>
              <a:defRPr/>
            </a:pPr>
            <a:fld id="{872053E1-E34A-4143-AAA2-C9A09F7CDF1F}" type="slidenum">
              <a:rPr lang="en-TR" altLang="en-TR"/>
              <a:pPr>
                <a:defRPr/>
              </a:pPr>
              <a:t>‹#›</a:t>
            </a:fld>
            <a:endParaRPr lang="en-TR" altLang="en-TR" dirty="0"/>
          </a:p>
        </p:txBody>
      </p:sp>
    </p:spTree>
    <p:extLst>
      <p:ext uri="{BB962C8B-B14F-4D97-AF65-F5344CB8AC3E}">
        <p14:creationId xmlns:p14="http://schemas.microsoft.com/office/powerpoint/2010/main" val="39947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Rectangle 3">
            <a:extLst>
              <a:ext uri="{FF2B5EF4-FFF2-40B4-BE49-F238E27FC236}">
                <a16:creationId xmlns:a16="http://schemas.microsoft.com/office/drawing/2014/main" id="{A1AA626B-0E62-5117-F0A8-397488DAD13B}"/>
              </a:ext>
            </a:extLst>
          </p:cNvPr>
          <p:cNvSpPr>
            <a:spLocks noGrp="1"/>
          </p:cNvSpPr>
          <p:nvPr>
            <p:ph type="sldNum" sz="quarter" idx="10"/>
          </p:nvPr>
        </p:nvSpPr>
        <p:spPr>
          <a:ln/>
        </p:spPr>
        <p:txBody>
          <a:bodyPr/>
          <a:lstStyle>
            <a:lvl1pPr>
              <a:defRPr/>
            </a:lvl1pPr>
          </a:lstStyle>
          <a:p>
            <a:pPr>
              <a:defRPr/>
            </a:pPr>
            <a:fld id="{DE6C6515-DDFF-4B42-AA3C-43DE4240D768}" type="slidenum">
              <a:rPr lang="en-TR" altLang="en-TR"/>
              <a:pPr>
                <a:defRPr/>
              </a:pPr>
              <a:t>‹#›</a:t>
            </a:fld>
            <a:endParaRPr lang="en-TR" altLang="en-TR" dirty="0"/>
          </a:p>
        </p:txBody>
      </p:sp>
    </p:spTree>
    <p:extLst>
      <p:ext uri="{BB962C8B-B14F-4D97-AF65-F5344CB8AC3E}">
        <p14:creationId xmlns:p14="http://schemas.microsoft.com/office/powerpoint/2010/main" val="928501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126075" y="549275"/>
            <a:ext cx="5932488" cy="12785725"/>
          </a:xfrm>
        </p:spPr>
        <p:txBody>
          <a:bodyPr vert="eaVert"/>
          <a:lstStyle/>
          <a:p>
            <a:r>
              <a:rPr lang="en-US"/>
              <a:t>Click to edit Master title style</a:t>
            </a:r>
            <a:endParaRPr lang="tr-TR"/>
          </a:p>
        </p:txBody>
      </p:sp>
      <p:sp>
        <p:nvSpPr>
          <p:cNvPr id="3" name="Vertical Text Placeholder 2"/>
          <p:cNvSpPr>
            <a:spLocks noGrp="1"/>
          </p:cNvSpPr>
          <p:nvPr>
            <p:ph type="body" orient="vert" idx="1"/>
          </p:nvPr>
        </p:nvSpPr>
        <p:spPr>
          <a:xfrm>
            <a:off x="323850" y="549275"/>
            <a:ext cx="17649825" cy="1278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Rectangle 3">
            <a:extLst>
              <a:ext uri="{FF2B5EF4-FFF2-40B4-BE49-F238E27FC236}">
                <a16:creationId xmlns:a16="http://schemas.microsoft.com/office/drawing/2014/main" id="{CF7A030C-2C9C-3C86-E920-5695087FF1D2}"/>
              </a:ext>
            </a:extLst>
          </p:cNvPr>
          <p:cNvSpPr>
            <a:spLocks noGrp="1"/>
          </p:cNvSpPr>
          <p:nvPr>
            <p:ph type="sldNum" sz="quarter" idx="10"/>
          </p:nvPr>
        </p:nvSpPr>
        <p:spPr>
          <a:ln/>
        </p:spPr>
        <p:txBody>
          <a:bodyPr/>
          <a:lstStyle>
            <a:lvl1pPr>
              <a:defRPr/>
            </a:lvl1pPr>
          </a:lstStyle>
          <a:p>
            <a:pPr>
              <a:defRPr/>
            </a:pPr>
            <a:fld id="{84015BA0-6617-C644-9D60-18DFD9B4344C}" type="slidenum">
              <a:rPr lang="en-TR" altLang="en-TR"/>
              <a:pPr>
                <a:defRPr/>
              </a:pPr>
              <a:t>‹#›</a:t>
            </a:fld>
            <a:endParaRPr lang="en-TR" altLang="en-TR" dirty="0"/>
          </a:p>
        </p:txBody>
      </p:sp>
    </p:spTree>
    <p:extLst>
      <p:ext uri="{BB962C8B-B14F-4D97-AF65-F5344CB8AC3E}">
        <p14:creationId xmlns:p14="http://schemas.microsoft.com/office/powerpoint/2010/main" val="10164371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OBJEC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 name="Slide Number">
            <a:extLst>
              <a:ext uri="{FF2B5EF4-FFF2-40B4-BE49-F238E27FC236}">
                <a16:creationId xmlns:a16="http://schemas.microsoft.com/office/drawing/2014/main" id="{EDD5482C-7797-94C2-9C73-D217CC622A82}"/>
              </a:ext>
            </a:extLst>
          </p:cNvPr>
          <p:cNvSpPr txBox="1">
            <a:spLocks noGrp="1"/>
          </p:cNvSpPr>
          <p:nvPr>
            <p:ph type="sldNum" sz="quarter" idx="10"/>
          </p:nvPr>
        </p:nvSpPr>
        <p:spPr/>
        <p:txBody>
          <a:bodyPr/>
          <a:lstStyle>
            <a:lvl1pPr marL="0" indent="0">
              <a:buNone/>
              <a:defRPr/>
            </a:lvl1pPr>
          </a:lstStyle>
          <a:p>
            <a:pPr>
              <a:defRPr/>
            </a:pPr>
            <a:fld id="{E9450A2B-522F-9B4F-9E0F-9EDB5DCD078F}" type="slidenum">
              <a:rPr lang="en-TR"/>
              <a:pPr>
                <a:defRPr/>
              </a:pPr>
              <a:t>‹#›</a:t>
            </a:fld>
            <a:endParaRPr lang="en-TR" dirty="0"/>
          </a:p>
        </p:txBody>
      </p:sp>
    </p:spTree>
    <p:extLst>
      <p:ext uri="{BB962C8B-B14F-4D97-AF65-F5344CB8AC3E}">
        <p14:creationId xmlns:p14="http://schemas.microsoft.com/office/powerpoint/2010/main" val="355577099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2108461" y="8813802"/>
            <a:ext cx="20790166" cy="2724155"/>
          </a:xfrm>
          <a:prstGeom prst="rect">
            <a:avLst/>
          </a:prstGeom>
        </p:spPr>
        <p:txBody>
          <a:bodyPr/>
          <a:lstStyle>
            <a:lvl1pPr algn="l">
              <a:defRPr sz="8000" b="1"/>
            </a:lvl1pPr>
          </a:lstStyle>
          <a:p>
            <a:r>
              <a:t>Title Text</a:t>
            </a:r>
          </a:p>
        </p:txBody>
      </p:sp>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969889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idx="1"/>
          </p:nvPr>
        </p:nvSpPr>
        <p:spPr/>
        <p:txBody>
          <a:bodyPr/>
          <a:lstStyle>
            <a:lvl1pPr marL="685800" indent="-685800">
              <a:buFont typeface="Arial" panose="020B0604020202020204" pitchFamily="34" charset="0"/>
              <a:buChar char="•"/>
              <a:defRPr/>
            </a:lvl1pPr>
            <a:lvl3pPr marL="4762500" indent="-3848100">
              <a:buFont typeface="Wingdings" pitchFamily="2" charset="2"/>
              <a:buChar char="§"/>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tr-TR" dirty="0"/>
          </a:p>
        </p:txBody>
      </p:sp>
      <p:sp>
        <p:nvSpPr>
          <p:cNvPr id="4" name="Rectangle 3">
            <a:extLst>
              <a:ext uri="{FF2B5EF4-FFF2-40B4-BE49-F238E27FC236}">
                <a16:creationId xmlns:a16="http://schemas.microsoft.com/office/drawing/2014/main" id="{C024848C-4517-B497-20CA-1ADC2EA83187}"/>
              </a:ext>
            </a:extLst>
          </p:cNvPr>
          <p:cNvSpPr>
            <a:spLocks noGrp="1"/>
          </p:cNvSpPr>
          <p:nvPr>
            <p:ph type="sldNum" sz="quarter" idx="10"/>
          </p:nvPr>
        </p:nvSpPr>
        <p:spPr>
          <a:ln/>
        </p:spPr>
        <p:txBody>
          <a:bodyPr/>
          <a:lstStyle>
            <a:lvl1pPr>
              <a:defRPr/>
            </a:lvl1pPr>
          </a:lstStyle>
          <a:p>
            <a:pPr>
              <a:defRPr/>
            </a:pPr>
            <a:fld id="{06F6C418-247E-C746-AAF7-A6C44B129307}" type="slidenum">
              <a:rPr lang="en-TR" altLang="en-TR"/>
              <a:pPr>
                <a:defRPr/>
              </a:pPr>
              <a:t>‹#›</a:t>
            </a:fld>
            <a:endParaRPr lang="en-TR" altLang="en-TR" dirty="0"/>
          </a:p>
        </p:txBody>
      </p:sp>
    </p:spTree>
    <p:extLst>
      <p:ext uri="{BB962C8B-B14F-4D97-AF65-F5344CB8AC3E}">
        <p14:creationId xmlns:p14="http://schemas.microsoft.com/office/powerpoint/2010/main" val="2446510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5"/>
            <a:ext cx="21031200" cy="5705475"/>
          </a:xfrm>
        </p:spPr>
        <p:txBody>
          <a:bodyPr anchor="b"/>
          <a:lstStyle>
            <a:lvl1pPr>
              <a:defRPr sz="6000"/>
            </a:lvl1pPr>
          </a:lstStyle>
          <a:p>
            <a:r>
              <a:rPr lang="en-US"/>
              <a:t>Click to edit Master title style</a:t>
            </a:r>
            <a:endParaRPr lang="tr-TR"/>
          </a:p>
        </p:txBody>
      </p:sp>
      <p:sp>
        <p:nvSpPr>
          <p:cNvPr id="3" name="Text Placeholder 2"/>
          <p:cNvSpPr>
            <a:spLocks noGrp="1"/>
          </p:cNvSpPr>
          <p:nvPr>
            <p:ph type="body" idx="1"/>
          </p:nvPr>
        </p:nvSpPr>
        <p:spPr>
          <a:xfrm>
            <a:off x="1663700" y="9178925"/>
            <a:ext cx="21031200" cy="3000375"/>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3">
            <a:extLst>
              <a:ext uri="{FF2B5EF4-FFF2-40B4-BE49-F238E27FC236}">
                <a16:creationId xmlns:a16="http://schemas.microsoft.com/office/drawing/2014/main" id="{9EECD25C-D199-B9C9-9E58-4845914BC7DB}"/>
              </a:ext>
            </a:extLst>
          </p:cNvPr>
          <p:cNvSpPr>
            <a:spLocks noGrp="1"/>
          </p:cNvSpPr>
          <p:nvPr>
            <p:ph type="sldNum" sz="quarter" idx="10"/>
          </p:nvPr>
        </p:nvSpPr>
        <p:spPr>
          <a:ln/>
        </p:spPr>
        <p:txBody>
          <a:bodyPr/>
          <a:lstStyle>
            <a:lvl1pPr>
              <a:defRPr/>
            </a:lvl1pPr>
          </a:lstStyle>
          <a:p>
            <a:pPr>
              <a:defRPr/>
            </a:pPr>
            <a:fld id="{18FF5254-B5D3-0F47-ADC3-6D2AD49909F8}" type="slidenum">
              <a:rPr lang="en-TR" altLang="en-TR"/>
              <a:pPr>
                <a:defRPr/>
              </a:pPr>
              <a:t>‹#›</a:t>
            </a:fld>
            <a:endParaRPr lang="en-TR" altLang="en-TR" dirty="0"/>
          </a:p>
        </p:txBody>
      </p:sp>
    </p:spTree>
    <p:extLst>
      <p:ext uri="{BB962C8B-B14F-4D97-AF65-F5344CB8AC3E}">
        <p14:creationId xmlns:p14="http://schemas.microsoft.com/office/powerpoint/2010/main" val="2982107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Content Placeholder 2"/>
          <p:cNvSpPr>
            <a:spLocks noGrp="1"/>
          </p:cNvSpPr>
          <p:nvPr>
            <p:ph sz="half" idx="1"/>
          </p:nvPr>
        </p:nvSpPr>
        <p:spPr>
          <a:xfrm>
            <a:off x="455613" y="2819400"/>
            <a:ext cx="11710987" cy="10515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p:cNvSpPr>
            <a:spLocks noGrp="1"/>
          </p:cNvSpPr>
          <p:nvPr>
            <p:ph sz="half" idx="2"/>
          </p:nvPr>
        </p:nvSpPr>
        <p:spPr>
          <a:xfrm>
            <a:off x="12319000" y="2819400"/>
            <a:ext cx="11712575" cy="10515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Rectangle 3">
            <a:extLst>
              <a:ext uri="{FF2B5EF4-FFF2-40B4-BE49-F238E27FC236}">
                <a16:creationId xmlns:a16="http://schemas.microsoft.com/office/drawing/2014/main" id="{D53990FD-3EB7-54ED-1139-CB1C351245A2}"/>
              </a:ext>
            </a:extLst>
          </p:cNvPr>
          <p:cNvSpPr>
            <a:spLocks noGrp="1"/>
          </p:cNvSpPr>
          <p:nvPr>
            <p:ph type="sldNum" sz="quarter" idx="10"/>
          </p:nvPr>
        </p:nvSpPr>
        <p:spPr>
          <a:ln/>
        </p:spPr>
        <p:txBody>
          <a:bodyPr/>
          <a:lstStyle>
            <a:lvl1pPr>
              <a:defRPr/>
            </a:lvl1pPr>
          </a:lstStyle>
          <a:p>
            <a:pPr>
              <a:defRPr/>
            </a:pPr>
            <a:fld id="{B38439B2-A477-7747-BD04-FB0498649D5B}" type="slidenum">
              <a:rPr lang="en-TR" altLang="en-TR"/>
              <a:pPr>
                <a:defRPr/>
              </a:pPr>
              <a:t>‹#›</a:t>
            </a:fld>
            <a:endParaRPr lang="en-TR" altLang="en-TR" dirty="0"/>
          </a:p>
        </p:txBody>
      </p:sp>
    </p:spTree>
    <p:extLst>
      <p:ext uri="{BB962C8B-B14F-4D97-AF65-F5344CB8AC3E}">
        <p14:creationId xmlns:p14="http://schemas.microsoft.com/office/powerpoint/2010/main" val="58044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5" y="730250"/>
            <a:ext cx="21031200" cy="2651125"/>
          </a:xfrm>
        </p:spPr>
        <p:txBody>
          <a:bodyPr/>
          <a:lstStyle/>
          <a:p>
            <a:r>
              <a:rPr lang="en-US"/>
              <a:t>Click to edit Master title style</a:t>
            </a:r>
            <a:endParaRPr lang="tr-TR"/>
          </a:p>
        </p:txBody>
      </p:sp>
      <p:sp>
        <p:nvSpPr>
          <p:cNvPr id="3" name="Text Placeholder 2"/>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79575" y="5010150"/>
            <a:ext cx="103155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2344400" y="5010150"/>
            <a:ext cx="103663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Rectangle 3">
            <a:extLst>
              <a:ext uri="{FF2B5EF4-FFF2-40B4-BE49-F238E27FC236}">
                <a16:creationId xmlns:a16="http://schemas.microsoft.com/office/drawing/2014/main" id="{6C96743F-D2BC-41A6-9E70-D535A3F16055}"/>
              </a:ext>
            </a:extLst>
          </p:cNvPr>
          <p:cNvSpPr>
            <a:spLocks noGrp="1"/>
          </p:cNvSpPr>
          <p:nvPr>
            <p:ph type="sldNum" sz="quarter" idx="10"/>
          </p:nvPr>
        </p:nvSpPr>
        <p:spPr>
          <a:ln/>
        </p:spPr>
        <p:txBody>
          <a:bodyPr/>
          <a:lstStyle>
            <a:lvl1pPr>
              <a:defRPr/>
            </a:lvl1pPr>
          </a:lstStyle>
          <a:p>
            <a:pPr>
              <a:defRPr/>
            </a:pPr>
            <a:fld id="{8B16C520-E9BE-3743-8DB5-9F28A3677142}" type="slidenum">
              <a:rPr lang="en-TR" altLang="en-TR"/>
              <a:pPr>
                <a:defRPr/>
              </a:pPr>
              <a:t>‹#›</a:t>
            </a:fld>
            <a:endParaRPr lang="en-TR" altLang="en-TR" dirty="0"/>
          </a:p>
        </p:txBody>
      </p:sp>
    </p:spTree>
    <p:extLst>
      <p:ext uri="{BB962C8B-B14F-4D97-AF65-F5344CB8AC3E}">
        <p14:creationId xmlns:p14="http://schemas.microsoft.com/office/powerpoint/2010/main" val="1317307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a:p>
        </p:txBody>
      </p:sp>
      <p:sp>
        <p:nvSpPr>
          <p:cNvPr id="3" name="Rectangle 3">
            <a:extLst>
              <a:ext uri="{FF2B5EF4-FFF2-40B4-BE49-F238E27FC236}">
                <a16:creationId xmlns:a16="http://schemas.microsoft.com/office/drawing/2014/main" id="{8CAC38F7-F1B4-E65A-05E7-B3F85E3AB01D}"/>
              </a:ext>
            </a:extLst>
          </p:cNvPr>
          <p:cNvSpPr>
            <a:spLocks noGrp="1"/>
          </p:cNvSpPr>
          <p:nvPr>
            <p:ph type="sldNum" sz="quarter" idx="10"/>
          </p:nvPr>
        </p:nvSpPr>
        <p:spPr>
          <a:ln/>
        </p:spPr>
        <p:txBody>
          <a:bodyPr/>
          <a:lstStyle>
            <a:lvl1pPr>
              <a:defRPr/>
            </a:lvl1pPr>
          </a:lstStyle>
          <a:p>
            <a:pPr>
              <a:defRPr/>
            </a:pPr>
            <a:fld id="{91B1B606-555E-7442-A71C-2A913B0BC20D}" type="slidenum">
              <a:rPr lang="en-TR" altLang="en-TR"/>
              <a:pPr>
                <a:defRPr/>
              </a:pPr>
              <a:t>‹#›</a:t>
            </a:fld>
            <a:endParaRPr lang="en-TR" altLang="en-TR" dirty="0"/>
          </a:p>
        </p:txBody>
      </p:sp>
    </p:spTree>
    <p:extLst>
      <p:ext uri="{BB962C8B-B14F-4D97-AF65-F5344CB8AC3E}">
        <p14:creationId xmlns:p14="http://schemas.microsoft.com/office/powerpoint/2010/main" val="33076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9B2CE11-9A8A-A960-2FF1-9A98ABC45295}"/>
              </a:ext>
            </a:extLst>
          </p:cNvPr>
          <p:cNvSpPr>
            <a:spLocks noGrp="1"/>
          </p:cNvSpPr>
          <p:nvPr>
            <p:ph type="sldNum" sz="quarter" idx="10"/>
          </p:nvPr>
        </p:nvSpPr>
        <p:spPr>
          <a:ln/>
        </p:spPr>
        <p:txBody>
          <a:bodyPr/>
          <a:lstStyle>
            <a:lvl1pPr>
              <a:defRPr/>
            </a:lvl1pPr>
          </a:lstStyle>
          <a:p>
            <a:pPr>
              <a:defRPr/>
            </a:pPr>
            <a:fld id="{5DDD99E6-12EB-1240-8D08-B2B7F2EB7892}" type="slidenum">
              <a:rPr lang="en-TR" altLang="en-TR"/>
              <a:pPr>
                <a:defRPr/>
              </a:pPr>
              <a:t>‹#›</a:t>
            </a:fld>
            <a:endParaRPr lang="en-TR" altLang="en-TR" dirty="0"/>
          </a:p>
        </p:txBody>
      </p:sp>
    </p:spTree>
    <p:extLst>
      <p:ext uri="{BB962C8B-B14F-4D97-AF65-F5344CB8AC3E}">
        <p14:creationId xmlns:p14="http://schemas.microsoft.com/office/powerpoint/2010/main" val="176005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tr-TR"/>
          </a:p>
        </p:txBody>
      </p:sp>
      <p:sp>
        <p:nvSpPr>
          <p:cNvPr id="3" name="Content Placeholder 2"/>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3">
            <a:extLst>
              <a:ext uri="{FF2B5EF4-FFF2-40B4-BE49-F238E27FC236}">
                <a16:creationId xmlns:a16="http://schemas.microsoft.com/office/drawing/2014/main" id="{60D9AC8B-FC8A-0CE0-3A44-CF72E898FC6C}"/>
              </a:ext>
            </a:extLst>
          </p:cNvPr>
          <p:cNvSpPr>
            <a:spLocks noGrp="1"/>
          </p:cNvSpPr>
          <p:nvPr>
            <p:ph type="sldNum" sz="quarter" idx="10"/>
          </p:nvPr>
        </p:nvSpPr>
        <p:spPr>
          <a:ln/>
        </p:spPr>
        <p:txBody>
          <a:bodyPr/>
          <a:lstStyle>
            <a:lvl1pPr>
              <a:defRPr/>
            </a:lvl1pPr>
          </a:lstStyle>
          <a:p>
            <a:pPr>
              <a:defRPr/>
            </a:pPr>
            <a:fld id="{31B5C4D4-D3C0-B049-BFC7-7CE6F1201AB5}" type="slidenum">
              <a:rPr lang="en-TR" altLang="en-TR"/>
              <a:pPr>
                <a:defRPr/>
              </a:pPr>
              <a:t>‹#›</a:t>
            </a:fld>
            <a:endParaRPr lang="en-TR" altLang="en-TR" dirty="0"/>
          </a:p>
        </p:txBody>
      </p:sp>
    </p:spTree>
    <p:extLst>
      <p:ext uri="{BB962C8B-B14F-4D97-AF65-F5344CB8AC3E}">
        <p14:creationId xmlns:p14="http://schemas.microsoft.com/office/powerpoint/2010/main" val="577917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tr-TR"/>
          </a:p>
        </p:txBody>
      </p:sp>
      <p:sp>
        <p:nvSpPr>
          <p:cNvPr id="3" name="Picture Placeholder 2"/>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tr-TR" noProof="0">
              <a:sym typeface="Calibri" panose="020F0502020204030204" pitchFamily="34" charset="0"/>
            </a:endParaRPr>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3">
            <a:extLst>
              <a:ext uri="{FF2B5EF4-FFF2-40B4-BE49-F238E27FC236}">
                <a16:creationId xmlns:a16="http://schemas.microsoft.com/office/drawing/2014/main" id="{A5ACA1F6-95B1-67BF-D111-E8132B54F366}"/>
              </a:ext>
            </a:extLst>
          </p:cNvPr>
          <p:cNvSpPr>
            <a:spLocks noGrp="1"/>
          </p:cNvSpPr>
          <p:nvPr>
            <p:ph type="sldNum" sz="quarter" idx="10"/>
          </p:nvPr>
        </p:nvSpPr>
        <p:spPr>
          <a:ln/>
        </p:spPr>
        <p:txBody>
          <a:bodyPr/>
          <a:lstStyle>
            <a:lvl1pPr>
              <a:defRPr/>
            </a:lvl1pPr>
          </a:lstStyle>
          <a:p>
            <a:pPr>
              <a:defRPr/>
            </a:pPr>
            <a:fld id="{E9226A56-08F4-C148-AED5-0FDBC5AFA369}" type="slidenum">
              <a:rPr lang="en-TR" altLang="en-TR"/>
              <a:pPr>
                <a:defRPr/>
              </a:pPr>
              <a:t>‹#›</a:t>
            </a:fld>
            <a:endParaRPr lang="en-TR" altLang="en-TR" dirty="0"/>
          </a:p>
        </p:txBody>
      </p:sp>
    </p:spTree>
    <p:extLst>
      <p:ext uri="{BB962C8B-B14F-4D97-AF65-F5344CB8AC3E}">
        <p14:creationId xmlns:p14="http://schemas.microsoft.com/office/powerpoint/2010/main" val="758875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Rectangle 1">
            <a:extLst>
              <a:ext uri="{FF2B5EF4-FFF2-40B4-BE49-F238E27FC236}">
                <a16:creationId xmlns:a16="http://schemas.microsoft.com/office/drawing/2014/main" id="{75C45713-2007-8FE8-2AF9-CBC50C359229}"/>
              </a:ext>
            </a:extLst>
          </p:cNvPr>
          <p:cNvSpPr>
            <a:spLocks noGrp="1"/>
          </p:cNvSpPr>
          <p:nvPr>
            <p:ph type="title"/>
          </p:nvPr>
        </p:nvSpPr>
        <p:spPr bwMode="auto">
          <a:xfrm>
            <a:off x="323850" y="549275"/>
            <a:ext cx="23734713" cy="1924050"/>
          </a:xfrm>
          <a:prstGeom prst="rect">
            <a:avLst/>
          </a:prstGeom>
          <a:solidFill>
            <a:srgbClr val="DBB5E7">
              <a:alpha val="29803"/>
            </a:srgbClr>
          </a:solidFill>
          <a:ln>
            <a:noFill/>
          </a:ln>
          <a:effectLst/>
          <a:extLs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91440" rIns="91440" bIns="91440" numCol="1" anchor="ctr" anchorCtr="0" compatLnSpc="1">
            <a:prstTxWarp prst="textNoShape">
              <a:avLst/>
            </a:prstTxWarp>
          </a:bodyPr>
          <a:lstStyle/>
          <a:p>
            <a:pPr lvl="0"/>
            <a:r>
              <a:rPr lang="en-TR" altLang="en-TR">
                <a:sym typeface="Calibri" panose="020F0502020204030204" pitchFamily="34" charset="0"/>
              </a:rPr>
              <a:t>Click to edit Master title style</a:t>
            </a:r>
          </a:p>
        </p:txBody>
      </p:sp>
      <p:sp>
        <p:nvSpPr>
          <p:cNvPr id="1027" name="Rectangle 2">
            <a:extLst>
              <a:ext uri="{FF2B5EF4-FFF2-40B4-BE49-F238E27FC236}">
                <a16:creationId xmlns:a16="http://schemas.microsoft.com/office/drawing/2014/main" id="{6D742EC8-4029-95CD-8BC1-FA19FB06F2E1}"/>
              </a:ext>
            </a:extLst>
          </p:cNvPr>
          <p:cNvSpPr>
            <a:spLocks noGrp="1"/>
          </p:cNvSpPr>
          <p:nvPr>
            <p:ph type="body" idx="1"/>
          </p:nvPr>
        </p:nvSpPr>
        <p:spPr bwMode="auto">
          <a:xfrm>
            <a:off x="455613" y="2819400"/>
            <a:ext cx="23575962" cy="1051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91440" rIns="91440" bIns="91440" numCol="1" anchor="t" anchorCtr="0" compatLnSpc="1">
            <a:prstTxWarp prst="textNoShape">
              <a:avLst/>
            </a:prstTxWarp>
          </a:bodyPr>
          <a:lstStyle/>
          <a:p>
            <a:pPr lvl="0"/>
            <a:r>
              <a:rPr lang="en-TR" altLang="en-TR">
                <a:sym typeface="Calibri" panose="020F0502020204030204" pitchFamily="34" charset="0"/>
              </a:rPr>
              <a:t>Click to edit Master text styles</a:t>
            </a:r>
          </a:p>
          <a:p>
            <a:pPr lvl="1"/>
            <a:r>
              <a:rPr lang="en-TR" altLang="en-TR">
                <a:sym typeface="Calibri" panose="020F0502020204030204" pitchFamily="34" charset="0"/>
              </a:rPr>
              <a:t>Second level</a:t>
            </a:r>
          </a:p>
          <a:p>
            <a:pPr lvl="2"/>
            <a:r>
              <a:rPr lang="en-TR" altLang="en-TR">
                <a:sym typeface="Calibri" panose="020F0502020204030204" pitchFamily="34" charset="0"/>
              </a:rPr>
              <a:t>Third level</a:t>
            </a:r>
          </a:p>
          <a:p>
            <a:pPr lvl="3"/>
            <a:r>
              <a:rPr lang="en-TR" altLang="en-TR">
                <a:sym typeface="Calibri" panose="020F0502020204030204" pitchFamily="34" charset="0"/>
              </a:rPr>
              <a:t>Fourth level</a:t>
            </a:r>
          </a:p>
          <a:p>
            <a:pPr lvl="4"/>
            <a:r>
              <a:rPr lang="en-TR" altLang="en-TR">
                <a:sym typeface="Calibri" panose="020F0502020204030204" pitchFamily="34" charset="0"/>
              </a:rPr>
              <a:t>Fifth level</a:t>
            </a:r>
          </a:p>
        </p:txBody>
      </p:sp>
      <p:sp>
        <p:nvSpPr>
          <p:cNvPr id="2" name="Rectangle 3">
            <a:extLst>
              <a:ext uri="{FF2B5EF4-FFF2-40B4-BE49-F238E27FC236}">
                <a16:creationId xmlns:a16="http://schemas.microsoft.com/office/drawing/2014/main" id="{17C9DE55-80FE-332F-8532-429D7557FBFF}"/>
              </a:ext>
            </a:extLst>
          </p:cNvPr>
          <p:cNvSpPr>
            <a:spLocks noGrp="1"/>
          </p:cNvSpPr>
          <p:nvPr>
            <p:ph type="sldNum" sz="quarter" idx="2"/>
          </p:nvPr>
        </p:nvSpPr>
        <p:spPr bwMode="auto">
          <a:xfrm>
            <a:off x="23298150" y="12925425"/>
            <a:ext cx="760413" cy="482600"/>
          </a:xfrm>
          <a:prstGeom prst="rect">
            <a:avLst/>
          </a:prstGeom>
          <a:noFill/>
          <a:ln>
            <a:noFill/>
          </a:ln>
          <a:effectLst/>
        </p:spPr>
        <p:txBody>
          <a:bodyPr vert="horz" wrap="none" lIns="91440" tIns="91440" rIns="91440" bIns="91440" numCol="1" anchor="ctr" anchorCtr="0" compatLnSpc="1">
            <a:prstTxWarp prst="textNoShape">
              <a:avLst/>
            </a:prstTxWarp>
          </a:bodyPr>
          <a:lstStyle>
            <a:lvl1pPr marL="0" indent="0" algn="r" eaLnBrk="1">
              <a:buClr>
                <a:srgbClr val="3333CC"/>
              </a:buClr>
              <a:buSzPct val="100000"/>
              <a:buFontTx/>
              <a:buNone/>
              <a:defRPr sz="2400">
                <a:solidFill>
                  <a:srgbClr val="888888"/>
                </a:solidFill>
              </a:defRPr>
            </a:lvl1pPr>
          </a:lstStyle>
          <a:p>
            <a:pPr>
              <a:defRPr/>
            </a:pPr>
            <a:fld id="{386C0692-95F2-2C4D-A8B8-65210A28C524}" type="slidenum">
              <a:rPr lang="en-TR" altLang="en-TR"/>
              <a:pPr>
                <a:defRPr/>
              </a:pPr>
              <a:t>‹#›</a:t>
            </a:fld>
            <a:endParaRPr lang="en-TR" altLang="en-TR" dirty="0"/>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Lst>
  <p:txStyles>
    <p:titleStyle>
      <a:lvl1pPr algn="ctr" defTabSz="1828800" rtl="0" eaLnBrk="0" fontAlgn="base" hangingPunct="0">
        <a:spcBef>
          <a:spcPct val="0"/>
        </a:spcBef>
        <a:spcAft>
          <a:spcPct val="0"/>
        </a:spcAft>
        <a:defRPr sz="7200" kern="1200">
          <a:solidFill>
            <a:srgbClr val="000099"/>
          </a:solidFill>
          <a:latin typeface="+mj-lt"/>
          <a:ea typeface="+mj-ea"/>
          <a:cs typeface="+mj-cs"/>
          <a:sym typeface="Calibri" panose="020F0502020204030204" pitchFamily="34" charset="0"/>
        </a:defRPr>
      </a:lvl1pPr>
      <a:lvl2pPr algn="ctr" defTabSz="1828800" rtl="0" eaLnBrk="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algn="ctr" defTabSz="1828800" rtl="0" eaLnBrk="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algn="ctr" defTabSz="1828800" rtl="0" eaLnBrk="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algn="ctr" defTabSz="1828800" rtl="0" eaLnBrk="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457200" algn="ctr" defTabSz="1828800" rtl="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914400" algn="ctr" defTabSz="1828800" rtl="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1371600" algn="ctr" defTabSz="1828800" rtl="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1828800" algn="ctr" defTabSz="1828800" rtl="0" fontAlgn="base" hangingPunct="0">
        <a:spcBef>
          <a:spcPct val="0"/>
        </a:spcBef>
        <a:spcAft>
          <a:spcPct val="0"/>
        </a:spcAft>
        <a:defRPr sz="7200">
          <a:solidFill>
            <a:srgbClr val="000099"/>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p:titleStyle>
    <p:bodyStyle>
      <a:lvl1pPr marL="685800" indent="-685800" algn="l" defTabSz="1828800" rtl="0" eaLnBrk="0" fontAlgn="base" hangingPunct="0">
        <a:spcBef>
          <a:spcPts val="1400"/>
        </a:spcBef>
        <a:spcAft>
          <a:spcPct val="0"/>
        </a:spcAft>
        <a:buSzPct val="100000"/>
        <a:buFont typeface="Arial" panose="020B0604020202020204" pitchFamily="34" charset="0"/>
        <a:buChar char="•"/>
        <a:defRPr sz="6400" kern="1200">
          <a:solidFill>
            <a:srgbClr val="000000"/>
          </a:solidFill>
          <a:latin typeface="+mn-lt"/>
          <a:ea typeface="+mn-ea"/>
          <a:cs typeface="+mn-cs"/>
          <a:sym typeface="Calibri" panose="020F0502020204030204" pitchFamily="34" charset="0"/>
        </a:defRPr>
      </a:lvl1pPr>
      <a:lvl2pPr marL="4565650" indent="-4108450" algn="l" defTabSz="1828800" rtl="0" eaLnBrk="0" fontAlgn="base" hangingPunct="0">
        <a:spcBef>
          <a:spcPts val="1400"/>
        </a:spcBef>
        <a:spcAft>
          <a:spcPct val="0"/>
        </a:spcAft>
        <a:buSzPct val="100000"/>
        <a:buFont typeface="Arial" panose="020B0604020202020204" pitchFamily="34" charset="0"/>
        <a:buChar char="–"/>
        <a:defRPr sz="6400" kern="1200">
          <a:solidFill>
            <a:srgbClr val="000000"/>
          </a:solidFill>
          <a:latin typeface="+mn-lt"/>
          <a:ea typeface="+mn-ea"/>
          <a:cs typeface="+mn-cs"/>
          <a:sym typeface="Calibri" panose="020F0502020204030204" pitchFamily="34" charset="0"/>
        </a:defRPr>
      </a:lvl2pPr>
      <a:lvl3pPr marL="4762500" indent="-3848100" algn="l" defTabSz="1828800" rtl="0" eaLnBrk="0" fontAlgn="base" hangingPunct="0">
        <a:spcBef>
          <a:spcPts val="1400"/>
        </a:spcBef>
        <a:spcAft>
          <a:spcPct val="0"/>
        </a:spcAft>
        <a:buSzPct val="100000"/>
        <a:buFont typeface="Wingdings" pitchFamily="2" charset="2"/>
        <a:buChar char="§"/>
        <a:defRPr sz="6400" kern="1200">
          <a:solidFill>
            <a:srgbClr val="000000"/>
          </a:solidFill>
          <a:latin typeface="+mn-lt"/>
          <a:ea typeface="+mn-ea"/>
          <a:cs typeface="+mn-cs"/>
          <a:sym typeface="Calibri" panose="020F0502020204030204" pitchFamily="34" charset="0"/>
        </a:defRPr>
      </a:lvl3pPr>
      <a:lvl4pPr marL="5981700" indent="-4610100" algn="l" defTabSz="1828800" rtl="0" eaLnBrk="0" fontAlgn="base" hangingPunct="0">
        <a:spcBef>
          <a:spcPts val="1400"/>
        </a:spcBef>
        <a:spcAft>
          <a:spcPct val="0"/>
        </a:spcAft>
        <a:buSzPct val="100000"/>
        <a:buFont typeface="Arial" panose="020B0604020202020204" pitchFamily="34" charset="0"/>
        <a:buChar char="–"/>
        <a:defRPr sz="6400" kern="1200">
          <a:solidFill>
            <a:srgbClr val="000000"/>
          </a:solidFill>
          <a:latin typeface="+mn-lt"/>
          <a:ea typeface="+mn-ea"/>
          <a:cs typeface="+mn-cs"/>
          <a:sym typeface="Calibri" panose="020F0502020204030204" pitchFamily="34" charset="0"/>
        </a:defRPr>
      </a:lvl4pPr>
      <a:lvl5pPr marL="6438900" indent="-4610100" algn="l" defTabSz="1828800" rtl="0" eaLnBrk="0" fontAlgn="base" hangingPunct="0">
        <a:spcBef>
          <a:spcPts val="1400"/>
        </a:spcBef>
        <a:spcAft>
          <a:spcPct val="0"/>
        </a:spcAft>
        <a:buSzPct val="100000"/>
        <a:buFont typeface="Arial" panose="020B0604020202020204" pitchFamily="34" charset="0"/>
        <a:buChar char="»"/>
        <a:defRPr sz="6400" kern="1200">
          <a:solidFill>
            <a:srgbClr val="000000"/>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6.tif"/><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descr="Title 1">
            <a:extLst>
              <a:ext uri="{FF2B5EF4-FFF2-40B4-BE49-F238E27FC236}">
                <a16:creationId xmlns:a16="http://schemas.microsoft.com/office/drawing/2014/main" id="{2FCFFF4E-CB82-4A9E-3A10-C8DF7B6391F4}"/>
              </a:ext>
            </a:extLst>
          </p:cNvPr>
          <p:cNvSpPr>
            <a:spLocks noGrp="1"/>
          </p:cNvSpPr>
          <p:nvPr>
            <p:ph type="title"/>
          </p:nvPr>
        </p:nvSpPr>
        <p:spPr>
          <a:xfrm>
            <a:off x="288925" y="2566988"/>
            <a:ext cx="23804563" cy="4632325"/>
          </a:xfrm>
        </p:spPr>
        <p:txBody>
          <a:bodyPr/>
          <a:lstStyle/>
          <a:p>
            <a:pPr eaLnBrk="1"/>
            <a:r>
              <a:rPr lang="en-US" altLang="en-TR"/>
              <a:t>Advanced Programming </a:t>
            </a:r>
            <a:br>
              <a:rPr lang="en-US" altLang="en-TR"/>
            </a:br>
            <a:r>
              <a:rPr lang="en-US" altLang="en-TR" sz="4800"/>
              <a:t>CMP 102</a:t>
            </a:r>
            <a:endParaRPr lang="en-TR" altLang="en-TR"/>
          </a:p>
        </p:txBody>
      </p:sp>
      <p:sp>
        <p:nvSpPr>
          <p:cNvPr id="15362" name="Rectangle 2" descr="Subtitle 2">
            <a:extLst>
              <a:ext uri="{FF2B5EF4-FFF2-40B4-BE49-F238E27FC236}">
                <a16:creationId xmlns:a16="http://schemas.microsoft.com/office/drawing/2014/main" id="{DA8A6449-A4BF-8C27-86B0-B7C4E29B4D86}"/>
              </a:ext>
            </a:extLst>
          </p:cNvPr>
          <p:cNvSpPr>
            <a:spLocks noGrp="1"/>
          </p:cNvSpPr>
          <p:nvPr>
            <p:ph type="body" sz="quarter" idx="1"/>
          </p:nvPr>
        </p:nvSpPr>
        <p:spPr>
          <a:xfrm>
            <a:off x="5257800" y="7797800"/>
            <a:ext cx="13868400" cy="3505200"/>
          </a:xfrm>
          <a:solidFill>
            <a:srgbClr val="FFFFFF"/>
          </a:solidFill>
        </p:spPr>
        <p:txBody>
          <a:bodyPr/>
          <a:lstStyle/>
          <a:p>
            <a:pPr marL="0" indent="0" algn="ctr" defTabSz="1809750" eaLnBrk="1">
              <a:lnSpc>
                <a:spcPct val="80000"/>
              </a:lnSpc>
              <a:spcBef>
                <a:spcPts val="1000"/>
              </a:spcBef>
              <a:buSzTx/>
              <a:buFont typeface="Arial" panose="020B0604020202020204" pitchFamily="34" charset="0"/>
              <a:buNone/>
            </a:pPr>
            <a:r>
              <a:rPr lang="en-TR" altLang="en-TR" sz="4200"/>
              <a:t>Dr. Perihan PEHLİVANOĞLU</a:t>
            </a:r>
          </a:p>
          <a:p>
            <a:pPr marL="0" indent="0" algn="ctr" defTabSz="1809750" eaLnBrk="1">
              <a:lnSpc>
                <a:spcPct val="80000"/>
              </a:lnSpc>
              <a:spcBef>
                <a:spcPts val="1000"/>
              </a:spcBef>
              <a:buSzTx/>
              <a:buFont typeface="Arial" panose="020B0604020202020204" pitchFamily="34" charset="0"/>
              <a:buNone/>
            </a:pPr>
            <a:r>
              <a:rPr lang="en-TR" altLang="en-TR" sz="4200"/>
              <a:t>Biruni Univarsity </a:t>
            </a:r>
          </a:p>
          <a:p>
            <a:pPr marL="0" indent="0" algn="ctr" defTabSz="1809750" eaLnBrk="1">
              <a:lnSpc>
                <a:spcPct val="80000"/>
              </a:lnSpc>
              <a:spcBef>
                <a:spcPts val="1000"/>
              </a:spcBef>
              <a:buSzTx/>
              <a:buFont typeface="Arial" panose="020B0604020202020204" pitchFamily="34" charset="0"/>
              <a:buNone/>
            </a:pPr>
            <a:r>
              <a:rPr lang="en-US" altLang="en-TR" sz="4200"/>
              <a:t>Department of Computer Engineering
</a:t>
            </a:r>
            <a:r>
              <a:rPr lang="en-TR" altLang="en-TR" sz="4200"/>
              <a:t>2023</a:t>
            </a:r>
          </a:p>
          <a:p>
            <a:pPr marL="0" indent="0" algn="ctr" defTabSz="1809750" eaLnBrk="1">
              <a:lnSpc>
                <a:spcPct val="80000"/>
              </a:lnSpc>
              <a:spcBef>
                <a:spcPts val="1000"/>
              </a:spcBef>
              <a:buSzTx/>
              <a:buFont typeface="Arial" panose="020B0604020202020204" pitchFamily="34" charset="0"/>
              <a:buNone/>
            </a:pPr>
            <a:r>
              <a:rPr lang="en-TR" altLang="en-TR" sz="4200"/>
              <a:t>Spring</a:t>
            </a:r>
          </a:p>
        </p:txBody>
      </p:sp>
      <p:pic>
        <p:nvPicPr>
          <p:cNvPr id="15363" name="Picture 3" descr="More Dukes – silveira neto">
            <a:extLst>
              <a:ext uri="{FF2B5EF4-FFF2-40B4-BE49-F238E27FC236}">
                <a16:creationId xmlns:a16="http://schemas.microsoft.com/office/drawing/2014/main" id="{5123038E-E6BE-C378-5FFE-1852E250B05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842625" y="209550"/>
            <a:ext cx="2695575" cy="2346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t>Menu</a:t>
            </a:r>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dirty="0"/>
              <a:t>You can create menus in JavaFX.</a:t>
            </a:r>
          </a:p>
          <a:p>
            <a:r>
              <a:rPr lang="en-US" dirty="0"/>
              <a:t>Menus make selection easier and are widely used in window applications. </a:t>
            </a:r>
          </a:p>
          <a:p>
            <a:r>
              <a:rPr lang="en-US" dirty="0"/>
              <a:t>JavaFX provides five classes that implement menus: </a:t>
            </a:r>
          </a:p>
          <a:p>
            <a:pPr lvl="1" indent="-1541463"/>
            <a:r>
              <a:rPr lang="en-US" dirty="0" err="1"/>
              <a:t>MenuBar</a:t>
            </a:r>
            <a:r>
              <a:rPr lang="en-US" dirty="0"/>
              <a:t>, </a:t>
            </a:r>
          </a:p>
          <a:p>
            <a:pPr lvl="1" indent="-1541463"/>
            <a:r>
              <a:rPr lang="en-US" dirty="0"/>
              <a:t>Menu, </a:t>
            </a:r>
          </a:p>
          <a:p>
            <a:pPr lvl="1" indent="-1541463"/>
            <a:r>
              <a:rPr lang="en-US" dirty="0" err="1"/>
              <a:t>MenuItem</a:t>
            </a:r>
            <a:r>
              <a:rPr lang="en-US" dirty="0"/>
              <a:t>, </a:t>
            </a:r>
          </a:p>
          <a:p>
            <a:pPr lvl="1" indent="-1541463"/>
            <a:r>
              <a:rPr lang="en-US" dirty="0" err="1"/>
              <a:t>CheckMenuItem</a:t>
            </a:r>
            <a:r>
              <a:rPr lang="en-US" dirty="0"/>
              <a:t>, and </a:t>
            </a:r>
          </a:p>
          <a:p>
            <a:pPr lvl="1" indent="-1541463"/>
            <a:r>
              <a:rPr lang="en-US" dirty="0" err="1"/>
              <a:t>RadioButtonMenuItem</a:t>
            </a:r>
            <a:r>
              <a:rPr lang="en-US" dirty="0"/>
              <a: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t>Menu</a:t>
            </a:r>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dirty="0" err="1"/>
              <a:t>MenuBar</a:t>
            </a:r>
            <a:r>
              <a:rPr lang="en-US" dirty="0"/>
              <a:t> is a top-level menu component used to hold the menus. </a:t>
            </a:r>
          </a:p>
          <a:p>
            <a:r>
              <a:rPr lang="en-US" dirty="0"/>
              <a:t>A menu consists of menu items that the user can select (or toggle on or off). </a:t>
            </a:r>
          </a:p>
          <a:p>
            <a:r>
              <a:rPr lang="en-US" dirty="0"/>
              <a:t>A menu item can be an instance of </a:t>
            </a:r>
            <a:r>
              <a:rPr lang="en-US" dirty="0" err="1"/>
              <a:t>MenuItem</a:t>
            </a:r>
            <a:r>
              <a:rPr lang="en-US" dirty="0"/>
              <a:t>, </a:t>
            </a:r>
            <a:r>
              <a:rPr lang="en-US" dirty="0" err="1"/>
              <a:t>CheckMenuItem</a:t>
            </a:r>
            <a:r>
              <a:rPr lang="en-US" dirty="0"/>
              <a:t>, or </a:t>
            </a:r>
            <a:r>
              <a:rPr lang="en-US" dirty="0" err="1"/>
              <a:t>RadioButtonMenuItem</a:t>
            </a:r>
            <a:r>
              <a:rPr lang="en-US" dirty="0"/>
              <a:t>. </a:t>
            </a:r>
          </a:p>
          <a:p>
            <a:r>
              <a:rPr lang="en-US" dirty="0"/>
              <a:t>Menu items can be associated with nodes and keyboard accelerators.</a:t>
            </a:r>
          </a:p>
        </p:txBody>
      </p:sp>
    </p:spTree>
    <p:extLst>
      <p:ext uri="{BB962C8B-B14F-4D97-AF65-F5344CB8AC3E}">
        <p14:creationId xmlns:p14="http://schemas.microsoft.com/office/powerpoint/2010/main" val="32645004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t>Menu</a:t>
            </a:r>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dirty="0"/>
              <a:t>By adding a menu in visual programming, you can enable the user to choose the functions of the program you will write.</a:t>
            </a:r>
            <a:endParaRPr dirty="0"/>
          </a:p>
        </p:txBody>
      </p:sp>
      <p:pic>
        <p:nvPicPr>
          <p:cNvPr id="111" name="Image" descr="Image"/>
          <p:cNvPicPr>
            <a:picLocks noChangeAspect="1"/>
          </p:cNvPicPr>
          <p:nvPr/>
        </p:nvPicPr>
        <p:blipFill>
          <a:blip r:embed="rId2"/>
          <a:stretch>
            <a:fillRect/>
          </a:stretch>
        </p:blipFill>
        <p:spPr>
          <a:xfrm>
            <a:off x="6511378" y="5693380"/>
            <a:ext cx="11361243" cy="7418953"/>
          </a:xfrm>
          <a:prstGeom prst="rect">
            <a:avLst/>
          </a:prstGeom>
          <a:ln w="12700">
            <a:miter lim="400000"/>
          </a:ln>
        </p:spPr>
      </p:pic>
    </p:spTree>
    <p:extLst>
      <p:ext uri="{BB962C8B-B14F-4D97-AF65-F5344CB8AC3E}">
        <p14:creationId xmlns:p14="http://schemas.microsoft.com/office/powerpoint/2010/main" val="117744102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5400" dirty="0"/>
              <a:t>The sequence of implementing menus in JavaFX is as follows:</a:t>
            </a:r>
          </a:p>
          <a:p>
            <a:pPr marL="0" indent="0">
              <a:buNone/>
            </a:pPr>
            <a:r>
              <a:rPr lang="en-US" sz="5400" dirty="0"/>
              <a:t>1. Create a menu bar and add it to a pane. For example, the following code creates a pane and a menu bar, and adds the menu bar to the pane:</a:t>
            </a:r>
          </a:p>
          <a:p>
            <a:r>
              <a:rPr lang="en-US" sz="5400" dirty="0" err="1"/>
              <a:t>MenuBar</a:t>
            </a:r>
            <a:r>
              <a:rPr lang="en-US" sz="5400" dirty="0"/>
              <a:t> </a:t>
            </a:r>
            <a:r>
              <a:rPr lang="en-US" sz="5400" dirty="0" err="1"/>
              <a:t>menuBar</a:t>
            </a:r>
            <a:r>
              <a:rPr lang="en-US" sz="5400" dirty="0"/>
              <a:t> = new </a:t>
            </a:r>
            <a:r>
              <a:rPr lang="en-US" sz="5400" dirty="0" err="1"/>
              <a:t>MenuBar</a:t>
            </a:r>
            <a:r>
              <a:rPr lang="en-US" sz="5400" dirty="0"/>
              <a:t>(); Pane pane = new Pane(); </a:t>
            </a:r>
            <a:r>
              <a:rPr lang="en-US" sz="5400" dirty="0" err="1"/>
              <a:t>pane.getChildren</a:t>
            </a:r>
            <a:r>
              <a:rPr lang="en-US" sz="5400" dirty="0"/>
              <a:t>().add(</a:t>
            </a:r>
            <a:r>
              <a:rPr lang="en-US" sz="5400" dirty="0" err="1"/>
              <a:t>menuBar</a:t>
            </a:r>
            <a:r>
              <a:rPr lang="en-US" sz="5400" dirty="0"/>
              <a:t>);</a:t>
            </a:r>
          </a:p>
          <a:p>
            <a:pPr marL="0" indent="0">
              <a:buNone/>
            </a:pPr>
            <a:r>
              <a:rPr lang="en-US" sz="5400" dirty="0"/>
              <a:t>2. Create menus and add them under the menu bar. For example, the following creates two menus and adds them to a menu bar, as shown in Figure 31.20a:</a:t>
            </a:r>
          </a:p>
          <a:p>
            <a:r>
              <a:rPr lang="en-US" sz="5400" dirty="0"/>
              <a:t>Menu </a:t>
            </a:r>
            <a:r>
              <a:rPr lang="en-US" sz="5400" dirty="0" err="1"/>
              <a:t>menuFile</a:t>
            </a:r>
            <a:r>
              <a:rPr lang="en-US" sz="5400" dirty="0"/>
              <a:t> = new Menu("File");</a:t>
            </a:r>
          </a:p>
          <a:p>
            <a:r>
              <a:rPr lang="en-US" sz="5400" dirty="0"/>
              <a:t>Menu </a:t>
            </a:r>
            <a:r>
              <a:rPr lang="en-US" sz="5400" dirty="0" err="1"/>
              <a:t>menuHelp</a:t>
            </a:r>
            <a:r>
              <a:rPr lang="en-US" sz="5400" dirty="0"/>
              <a:t> = new Menu("Help"); </a:t>
            </a:r>
            <a:r>
              <a:rPr lang="en-US" sz="5400" dirty="0" err="1"/>
              <a:t>menuBar.getMenus</a:t>
            </a:r>
            <a:r>
              <a:rPr lang="en-US" sz="5400" dirty="0"/>
              <a:t>().</a:t>
            </a:r>
            <a:r>
              <a:rPr lang="en-US" sz="5400" dirty="0" err="1"/>
              <a:t>addAll</a:t>
            </a:r>
            <a:r>
              <a:rPr lang="en-US" sz="5400" dirty="0"/>
              <a:t>(</a:t>
            </a:r>
            <a:r>
              <a:rPr lang="en-US" sz="5400" dirty="0" err="1"/>
              <a:t>menuFile</a:t>
            </a:r>
            <a:r>
              <a:rPr lang="en-US" sz="5400" dirty="0"/>
              <a:t>, </a:t>
            </a:r>
            <a:r>
              <a:rPr lang="en-US" sz="5400" dirty="0" err="1"/>
              <a:t>menuHelp</a:t>
            </a:r>
            <a:r>
              <a:rPr lang="en-US" sz="5400" dirty="0"/>
              <a:t>);</a:t>
            </a:r>
          </a:p>
        </p:txBody>
      </p:sp>
    </p:spTree>
    <p:extLst>
      <p:ext uri="{BB962C8B-B14F-4D97-AF65-F5344CB8AC3E}">
        <p14:creationId xmlns:p14="http://schemas.microsoft.com/office/powerpoint/2010/main" val="35405006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pic>
        <p:nvPicPr>
          <p:cNvPr id="3" name="Picture 2">
            <a:extLst>
              <a:ext uri="{FF2B5EF4-FFF2-40B4-BE49-F238E27FC236}">
                <a16:creationId xmlns:a16="http://schemas.microsoft.com/office/drawing/2014/main" id="{91248D4A-8CA0-9355-33FD-C16A68621BEE}"/>
              </a:ext>
            </a:extLst>
          </p:cNvPr>
          <p:cNvPicPr>
            <a:picLocks noChangeAspect="1"/>
          </p:cNvPicPr>
          <p:nvPr/>
        </p:nvPicPr>
        <p:blipFill>
          <a:blip r:embed="rId2"/>
          <a:stretch>
            <a:fillRect/>
          </a:stretch>
        </p:blipFill>
        <p:spPr>
          <a:xfrm>
            <a:off x="2284052" y="2481319"/>
            <a:ext cx="19815895" cy="8753362"/>
          </a:xfrm>
          <a:prstGeom prst="rect">
            <a:avLst/>
          </a:prstGeom>
        </p:spPr>
      </p:pic>
    </p:spTree>
    <p:extLst>
      <p:ext uri="{BB962C8B-B14F-4D97-AF65-F5344CB8AC3E}">
        <p14:creationId xmlns:p14="http://schemas.microsoft.com/office/powerpoint/2010/main" val="349717219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000" dirty="0"/>
              <a:t>3. Create menu items and add them to the menus.</a:t>
            </a:r>
          </a:p>
          <a:p>
            <a:r>
              <a:rPr lang="en-US" sz="4000" dirty="0" err="1"/>
              <a:t>menuFile.getItems</a:t>
            </a:r>
            <a:r>
              <a:rPr lang="en-US" sz="4000" dirty="0"/>
              <a:t>().</a:t>
            </a:r>
            <a:r>
              <a:rPr lang="en-US" sz="4000" dirty="0" err="1"/>
              <a:t>addAll</a:t>
            </a:r>
            <a:r>
              <a:rPr lang="en-US" sz="4000" dirty="0"/>
              <a:t>(new </a:t>
            </a:r>
            <a:r>
              <a:rPr lang="en-US" sz="4000" dirty="0" err="1"/>
              <a:t>MenuItem</a:t>
            </a:r>
            <a:r>
              <a:rPr lang="en-US" sz="4000" dirty="0"/>
              <a:t>("New"), new </a:t>
            </a:r>
            <a:r>
              <a:rPr lang="en-US" sz="4000" dirty="0" err="1"/>
              <a:t>MenuItem</a:t>
            </a:r>
            <a:r>
              <a:rPr lang="en-US" sz="4000" dirty="0"/>
              <a:t>("Open"), new </a:t>
            </a:r>
            <a:r>
              <a:rPr lang="en-US" sz="4000" dirty="0" err="1"/>
              <a:t>MenuItem</a:t>
            </a:r>
            <a:r>
              <a:rPr lang="en-US" sz="4000" dirty="0"/>
              <a:t>("Print"), new </a:t>
            </a:r>
            <a:r>
              <a:rPr lang="en-US" sz="4000" dirty="0" err="1"/>
              <a:t>MenuItem</a:t>
            </a:r>
            <a:r>
              <a:rPr lang="en-US" sz="4000" dirty="0"/>
              <a:t>("Exit"));</a:t>
            </a:r>
          </a:p>
          <a:p>
            <a:r>
              <a:rPr lang="en-US" sz="4000" dirty="0"/>
              <a:t>This code adds the menu items New, Open, Print, and Exit, in this order, to the File menu, as shown in Figure 31.20b.</a:t>
            </a:r>
          </a:p>
          <a:p>
            <a:r>
              <a:rPr lang="en-US" sz="4000" dirty="0"/>
              <a:t>3.1. Creating submenu items.</a:t>
            </a:r>
          </a:p>
          <a:p>
            <a:r>
              <a:rPr lang="en-US" sz="4000" dirty="0"/>
              <a:t>You can also embed menus inside menus so the embedded menus become submenus. Here is an example:</a:t>
            </a:r>
          </a:p>
          <a:p>
            <a:r>
              <a:rPr lang="en-US" sz="4000" dirty="0"/>
              <a:t>Menu </a:t>
            </a:r>
            <a:r>
              <a:rPr lang="en-US" sz="4000" dirty="0" err="1"/>
              <a:t>softwareHelpSubMenu</a:t>
            </a:r>
            <a:r>
              <a:rPr lang="en-US" sz="4000" dirty="0"/>
              <a:t> = new Menu("Software");</a:t>
            </a:r>
          </a:p>
          <a:p>
            <a:r>
              <a:rPr lang="en-US" sz="4000" dirty="0"/>
              <a:t>Menu </a:t>
            </a:r>
            <a:r>
              <a:rPr lang="en-US" sz="4000" dirty="0" err="1"/>
              <a:t>hardwareHelpSubMenu</a:t>
            </a:r>
            <a:r>
              <a:rPr lang="en-US" sz="4000" dirty="0"/>
              <a:t> = new Menu("Hardware"); </a:t>
            </a:r>
            <a:r>
              <a:rPr lang="en-US" sz="4000" dirty="0" err="1"/>
              <a:t>menuHelp.getItems</a:t>
            </a:r>
            <a:r>
              <a:rPr lang="en-US" sz="4000" dirty="0"/>
              <a:t>().add(</a:t>
            </a:r>
            <a:r>
              <a:rPr lang="en-US" sz="4000" dirty="0" err="1"/>
              <a:t>softwareHelpSubMenu</a:t>
            </a:r>
            <a:r>
              <a:rPr lang="en-US" sz="4000" dirty="0"/>
              <a:t>); </a:t>
            </a:r>
            <a:r>
              <a:rPr lang="en-US" sz="4000" dirty="0" err="1"/>
              <a:t>menuHelp.getItems</a:t>
            </a:r>
            <a:r>
              <a:rPr lang="en-US" sz="4000" dirty="0"/>
              <a:t>().add(</a:t>
            </a:r>
            <a:r>
              <a:rPr lang="en-US" sz="4000" dirty="0" err="1"/>
              <a:t>hardwareHelpSubMenu</a:t>
            </a:r>
            <a:r>
              <a:rPr lang="en-US" sz="4000" dirty="0"/>
              <a:t>); </a:t>
            </a:r>
            <a:r>
              <a:rPr lang="en-US" sz="4000" dirty="0" err="1"/>
              <a:t>softwareHelpSubMenu.getItems</a:t>
            </a:r>
            <a:r>
              <a:rPr lang="en-US" sz="4000" dirty="0"/>
              <a:t>().add(new </a:t>
            </a:r>
            <a:r>
              <a:rPr lang="en-US" sz="4000" dirty="0" err="1"/>
              <a:t>MenuItem</a:t>
            </a:r>
            <a:r>
              <a:rPr lang="en-US" sz="4000" dirty="0"/>
              <a:t>("Unix")); </a:t>
            </a:r>
            <a:r>
              <a:rPr lang="en-US" sz="4000" dirty="0" err="1"/>
              <a:t>softwareHelpSubMenu.getItems</a:t>
            </a:r>
            <a:r>
              <a:rPr lang="en-US" sz="4000" dirty="0"/>
              <a:t>().add(new </a:t>
            </a:r>
            <a:r>
              <a:rPr lang="en-US" sz="4000" dirty="0" err="1"/>
              <a:t>MenuItem</a:t>
            </a:r>
            <a:r>
              <a:rPr lang="en-US" sz="4000" dirty="0"/>
              <a:t>("Windows")); </a:t>
            </a:r>
            <a:r>
              <a:rPr lang="en-US" sz="4000" dirty="0" err="1"/>
              <a:t>softwareHelpSubMenu.getItems</a:t>
            </a:r>
            <a:r>
              <a:rPr lang="en-US" sz="4000" dirty="0"/>
              <a:t>().add(new </a:t>
            </a:r>
            <a:r>
              <a:rPr lang="en-US" sz="4000" dirty="0" err="1"/>
              <a:t>MenuItem</a:t>
            </a:r>
            <a:r>
              <a:rPr lang="en-US" sz="4000" dirty="0"/>
              <a:t>("Mac OS"));</a:t>
            </a:r>
          </a:p>
          <a:p>
            <a:r>
              <a:rPr lang="en-US" sz="4000" dirty="0"/>
              <a:t>This code adds two submenus, </a:t>
            </a:r>
            <a:r>
              <a:rPr lang="en-US" sz="4000" dirty="0" err="1"/>
              <a:t>softwareHelpSubMenu</a:t>
            </a:r>
            <a:r>
              <a:rPr lang="en-US" sz="4000" dirty="0"/>
              <a:t> and </a:t>
            </a:r>
            <a:r>
              <a:rPr lang="en-US" sz="4000" dirty="0" err="1"/>
              <a:t>hardwareHelpSubMenu</a:t>
            </a:r>
            <a:r>
              <a:rPr lang="en-US" sz="4000" dirty="0"/>
              <a:t>, in </a:t>
            </a:r>
            <a:r>
              <a:rPr lang="en-US" sz="4000" dirty="0" err="1"/>
              <a:t>MenuHelp</a:t>
            </a:r>
            <a:r>
              <a:rPr lang="en-US" sz="4000" dirty="0"/>
              <a:t>. The menu items Unix, NT, and Win95 are added to </a:t>
            </a:r>
            <a:r>
              <a:rPr lang="en-US" sz="4000" dirty="0" err="1"/>
              <a:t>softwareHelpSub</a:t>
            </a:r>
            <a:r>
              <a:rPr lang="en-US" sz="4000" dirty="0"/>
              <a:t>- Menu (see Figure 31.20c).</a:t>
            </a:r>
          </a:p>
        </p:txBody>
      </p:sp>
    </p:spTree>
    <p:extLst>
      <p:ext uri="{BB962C8B-B14F-4D97-AF65-F5344CB8AC3E}">
        <p14:creationId xmlns:p14="http://schemas.microsoft.com/office/powerpoint/2010/main" val="387873471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5400" dirty="0"/>
              <a:t>3.2. Creating check-box menu items.</a:t>
            </a:r>
          </a:p>
          <a:p>
            <a:r>
              <a:rPr lang="en-US" sz="5400" dirty="0"/>
              <a:t>You can also add a </a:t>
            </a:r>
            <a:r>
              <a:rPr lang="en-US" sz="5400" dirty="0" err="1"/>
              <a:t>CheckMenuItem</a:t>
            </a:r>
            <a:r>
              <a:rPr lang="en-US" sz="5400" dirty="0"/>
              <a:t> to a Menu. </a:t>
            </a:r>
            <a:r>
              <a:rPr lang="en-US" sz="5400" dirty="0" err="1"/>
              <a:t>CheckMenuItem</a:t>
            </a:r>
            <a:r>
              <a:rPr lang="en-US" sz="5400" dirty="0"/>
              <a:t> is a subclass of Menu- Item that adds a Boolean state to the </a:t>
            </a:r>
            <a:r>
              <a:rPr lang="en-US" sz="5400" dirty="0" err="1"/>
              <a:t>MenuItem</a:t>
            </a:r>
            <a:r>
              <a:rPr lang="en-US" sz="5400" dirty="0"/>
              <a:t> and displays a check when its state is true. You can click a menu item to turn it on or off. For example, the following statement adds the check-box menu item Check it (see Figure 31.21a).</a:t>
            </a:r>
          </a:p>
          <a:p>
            <a:r>
              <a:rPr lang="en-US" sz="5400" dirty="0" err="1"/>
              <a:t>menuHelp.getItems</a:t>
            </a:r>
            <a:r>
              <a:rPr lang="en-US" sz="5400" dirty="0"/>
              <a:t>().add(new </a:t>
            </a:r>
            <a:r>
              <a:rPr lang="en-US" sz="5400" dirty="0" err="1"/>
              <a:t>CheckMenuItem</a:t>
            </a:r>
            <a:r>
              <a:rPr lang="en-US" sz="5400" dirty="0"/>
              <a:t>("Check it"));</a:t>
            </a:r>
          </a:p>
        </p:txBody>
      </p:sp>
    </p:spTree>
    <p:extLst>
      <p:ext uri="{BB962C8B-B14F-4D97-AF65-F5344CB8AC3E}">
        <p14:creationId xmlns:p14="http://schemas.microsoft.com/office/powerpoint/2010/main" val="327545545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pic>
        <p:nvPicPr>
          <p:cNvPr id="4" name="Picture 3">
            <a:extLst>
              <a:ext uri="{FF2B5EF4-FFF2-40B4-BE49-F238E27FC236}">
                <a16:creationId xmlns:a16="http://schemas.microsoft.com/office/drawing/2014/main" id="{50ACD0AB-FB36-539C-7F35-6D0AF582768A}"/>
              </a:ext>
            </a:extLst>
          </p:cNvPr>
          <p:cNvPicPr>
            <a:picLocks noChangeAspect="1"/>
          </p:cNvPicPr>
          <p:nvPr/>
        </p:nvPicPr>
        <p:blipFill>
          <a:blip r:embed="rId2"/>
          <a:stretch>
            <a:fillRect/>
          </a:stretch>
        </p:blipFill>
        <p:spPr>
          <a:xfrm>
            <a:off x="3343015" y="3293009"/>
            <a:ext cx="17696382" cy="7129982"/>
          </a:xfrm>
          <a:prstGeom prst="rect">
            <a:avLst/>
          </a:prstGeom>
        </p:spPr>
      </p:pic>
    </p:spTree>
    <p:extLst>
      <p:ext uri="{BB962C8B-B14F-4D97-AF65-F5344CB8AC3E}">
        <p14:creationId xmlns:p14="http://schemas.microsoft.com/office/powerpoint/2010/main" val="304804819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3.3. Creating radio menu items.</a:t>
            </a:r>
          </a:p>
          <a:p>
            <a:pPr marL="0" indent="0">
              <a:buNone/>
            </a:pPr>
            <a:r>
              <a:rPr lang="en-US" sz="4800" dirty="0"/>
              <a:t>You can also add radio menu items to a menu, using the </a:t>
            </a:r>
            <a:r>
              <a:rPr lang="en-US" sz="4800" dirty="0" err="1"/>
              <a:t>RadioMenuItem</a:t>
            </a:r>
            <a:r>
              <a:rPr lang="en-US" sz="4800" dirty="0"/>
              <a:t> class. This is often useful when you have a group of mutually exclusive choices in the menu. For example, the following statements add a submenu named Color and a set of radio buttons for choosing a color (see Figure 31.21b):</a:t>
            </a:r>
          </a:p>
          <a:p>
            <a:pPr marL="0" indent="0">
              <a:buNone/>
            </a:pPr>
            <a:r>
              <a:rPr lang="en-US" sz="3600" dirty="0"/>
              <a:t>       </a:t>
            </a:r>
            <a:r>
              <a:rPr lang="en-US" sz="3600" dirty="0" err="1"/>
              <a:t>RadioMenuItem</a:t>
            </a:r>
            <a:r>
              <a:rPr lang="en-US" sz="3600" dirty="0"/>
              <a:t> </a:t>
            </a:r>
            <a:r>
              <a:rPr lang="en-US" sz="3600" dirty="0" err="1"/>
              <a:t>rmiBlue</a:t>
            </a:r>
            <a:r>
              <a:rPr lang="en-US" sz="3600" dirty="0"/>
              <a:t>, </a:t>
            </a:r>
            <a:r>
              <a:rPr lang="en-US" sz="3600" dirty="0" err="1"/>
              <a:t>rmiYellow</a:t>
            </a:r>
            <a:r>
              <a:rPr lang="en-US" sz="3600" dirty="0"/>
              <a:t>, </a:t>
            </a:r>
            <a:r>
              <a:rPr lang="en-US" sz="3600" dirty="0" err="1"/>
              <a:t>rmiRed</a:t>
            </a:r>
            <a:r>
              <a:rPr lang="en-US" sz="3600" dirty="0"/>
              <a:t>;</a:t>
            </a:r>
          </a:p>
          <a:p>
            <a:pPr marL="0" indent="0">
              <a:buNone/>
            </a:pPr>
            <a:r>
              <a:rPr lang="en-US" sz="3600" dirty="0"/>
              <a:t>       </a:t>
            </a:r>
            <a:r>
              <a:rPr lang="en-US" sz="3600" dirty="0" err="1"/>
              <a:t>colorHelpSubMenu.getItems</a:t>
            </a:r>
            <a:r>
              <a:rPr lang="en-US" sz="3600" dirty="0"/>
              <a:t>().add(</a:t>
            </a:r>
            <a:r>
              <a:rPr lang="en-US" sz="3600" dirty="0" err="1"/>
              <a:t>rmiBlue</a:t>
            </a:r>
            <a:r>
              <a:rPr lang="en-US" sz="3600" dirty="0"/>
              <a:t> =new </a:t>
            </a:r>
            <a:r>
              <a:rPr lang="en-US" sz="3600" dirty="0" err="1"/>
              <a:t>RadioMenuItem</a:t>
            </a:r>
            <a:r>
              <a:rPr lang="en-US" sz="3600" dirty="0"/>
              <a:t>("Blue")); </a:t>
            </a:r>
          </a:p>
          <a:p>
            <a:pPr marL="0" indent="0">
              <a:buNone/>
            </a:pPr>
            <a:r>
              <a:rPr lang="en-US" sz="3600" dirty="0"/>
              <a:t>      </a:t>
            </a:r>
            <a:r>
              <a:rPr lang="en-US" sz="3600" dirty="0" err="1"/>
              <a:t>colorHelpSubMenu.getItems</a:t>
            </a:r>
            <a:r>
              <a:rPr lang="en-US" sz="3600" dirty="0"/>
              <a:t>().add(</a:t>
            </a:r>
            <a:r>
              <a:rPr lang="en-US" sz="3600" dirty="0" err="1"/>
              <a:t>rmiYellow</a:t>
            </a:r>
            <a:r>
              <a:rPr lang="en-US" sz="3600" dirty="0"/>
              <a:t> =new </a:t>
            </a:r>
            <a:r>
              <a:rPr lang="en-US" sz="3600" dirty="0" err="1"/>
              <a:t>RadioMenuItem</a:t>
            </a:r>
            <a:r>
              <a:rPr lang="en-US" sz="3600" dirty="0"/>
              <a:t>("Yellow")); </a:t>
            </a:r>
          </a:p>
          <a:p>
            <a:pPr marL="0" indent="0">
              <a:buNone/>
            </a:pPr>
            <a:r>
              <a:rPr lang="en-US" sz="3600" dirty="0"/>
              <a:t>      </a:t>
            </a:r>
            <a:r>
              <a:rPr lang="en-US" sz="3600" dirty="0" err="1"/>
              <a:t>colorHelpSubMenu.getItems</a:t>
            </a:r>
            <a:r>
              <a:rPr lang="en-US" sz="3600" dirty="0"/>
              <a:t>().add(</a:t>
            </a:r>
            <a:r>
              <a:rPr lang="en-US" sz="3600" dirty="0" err="1"/>
              <a:t>rmiRed</a:t>
            </a:r>
            <a:r>
              <a:rPr lang="en-US" sz="3600" dirty="0"/>
              <a:t> =new </a:t>
            </a:r>
            <a:r>
              <a:rPr lang="en-US" sz="3600" dirty="0" err="1"/>
              <a:t>RadioMenuItem</a:t>
            </a:r>
            <a:r>
              <a:rPr lang="en-US" sz="3600" dirty="0"/>
              <a:t>("Red"));</a:t>
            </a:r>
          </a:p>
          <a:p>
            <a:pPr marL="0" indent="0">
              <a:buNone/>
            </a:pPr>
            <a:r>
              <a:rPr lang="en-US" sz="3600" dirty="0"/>
              <a:t>      </a:t>
            </a:r>
            <a:r>
              <a:rPr lang="en-US" sz="3600" dirty="0" err="1"/>
              <a:t>ToggleGroup</a:t>
            </a:r>
            <a:r>
              <a:rPr lang="en-US" sz="3600" dirty="0"/>
              <a:t> group = new </a:t>
            </a:r>
            <a:r>
              <a:rPr lang="en-US" sz="3600" dirty="0" err="1"/>
              <a:t>ToggleGroup</a:t>
            </a:r>
            <a:r>
              <a:rPr lang="en-US" sz="3600" dirty="0"/>
              <a:t>(); </a:t>
            </a:r>
          </a:p>
          <a:p>
            <a:pPr marL="0" indent="0">
              <a:buNone/>
            </a:pPr>
            <a:r>
              <a:rPr lang="en-US" sz="3600" dirty="0"/>
              <a:t>       </a:t>
            </a:r>
            <a:r>
              <a:rPr lang="en-US" sz="3600" dirty="0" err="1"/>
              <a:t>rmiBlue.setToggleGroup</a:t>
            </a:r>
            <a:r>
              <a:rPr lang="en-US" sz="3600" dirty="0"/>
              <a:t>(group); </a:t>
            </a:r>
          </a:p>
          <a:p>
            <a:pPr marL="0" indent="0">
              <a:buNone/>
            </a:pPr>
            <a:r>
              <a:rPr lang="en-US" sz="3600" dirty="0"/>
              <a:t>       </a:t>
            </a:r>
            <a:r>
              <a:rPr lang="en-US" sz="3600" dirty="0" err="1"/>
              <a:t>rmiYellow.setToggleGroup</a:t>
            </a:r>
            <a:r>
              <a:rPr lang="en-US" sz="3600" dirty="0"/>
              <a:t>(group);</a:t>
            </a:r>
          </a:p>
          <a:p>
            <a:pPr marL="0" indent="0">
              <a:buNone/>
            </a:pPr>
            <a:r>
              <a:rPr lang="en-US" sz="3600" dirty="0"/>
              <a:t>       </a:t>
            </a:r>
            <a:r>
              <a:rPr lang="en-US" sz="3600" dirty="0" err="1"/>
              <a:t>rmiRed.setToggleGroup</a:t>
            </a:r>
            <a:r>
              <a:rPr lang="en-US" sz="3600" dirty="0"/>
              <a:t>(group);</a:t>
            </a:r>
          </a:p>
        </p:txBody>
      </p:sp>
    </p:spTree>
    <p:extLst>
      <p:ext uri="{BB962C8B-B14F-4D97-AF65-F5344CB8AC3E}">
        <p14:creationId xmlns:p14="http://schemas.microsoft.com/office/powerpoint/2010/main" val="203465413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400" dirty="0"/>
              <a:t>The menu items generate </a:t>
            </a:r>
            <a:r>
              <a:rPr lang="en-US" sz="4400" dirty="0" err="1"/>
              <a:t>ActionEvent</a:t>
            </a:r>
            <a:r>
              <a:rPr lang="en-US" sz="4400" dirty="0"/>
              <a:t>. To handle </a:t>
            </a:r>
            <a:r>
              <a:rPr lang="en-US" sz="4400" dirty="0" err="1"/>
              <a:t>ActionEvent</a:t>
            </a:r>
            <a:r>
              <a:rPr lang="en-US" sz="4400" dirty="0"/>
              <a:t>, implement the </a:t>
            </a:r>
            <a:r>
              <a:rPr lang="en-US" sz="4400" dirty="0" err="1"/>
              <a:t>setOnAction</a:t>
            </a:r>
            <a:r>
              <a:rPr lang="en-US" sz="4400" dirty="0"/>
              <a:t> method.</a:t>
            </a:r>
          </a:p>
          <a:p>
            <a:pPr marL="0" indent="0">
              <a:buNone/>
            </a:pPr>
            <a:r>
              <a:rPr lang="en-US" sz="4400" dirty="0"/>
              <a:t>5. Image Icons and Keyboard Accelerators</a:t>
            </a:r>
          </a:p>
          <a:p>
            <a:pPr marL="0" indent="0">
              <a:buNone/>
            </a:pPr>
            <a:r>
              <a:rPr lang="en-US" sz="4400" dirty="0"/>
              <a:t>The Menu, </a:t>
            </a:r>
            <a:r>
              <a:rPr lang="en-US" sz="4400" dirty="0" err="1"/>
              <a:t>CheckMenuItem</a:t>
            </a:r>
            <a:r>
              <a:rPr lang="en-US" sz="4400" dirty="0"/>
              <a:t>, and </a:t>
            </a:r>
            <a:r>
              <a:rPr lang="en-US" sz="4400" dirty="0" err="1"/>
              <a:t>RadioMenuItem</a:t>
            </a:r>
            <a:r>
              <a:rPr lang="en-US" sz="4400" dirty="0"/>
              <a:t> are the subclasses of </a:t>
            </a:r>
            <a:r>
              <a:rPr lang="en-US" sz="4400" dirty="0" err="1"/>
              <a:t>MenuItem</a:t>
            </a:r>
            <a:r>
              <a:rPr lang="en-US" sz="4400" dirty="0"/>
              <a:t>. The </a:t>
            </a:r>
            <a:r>
              <a:rPr lang="en-US" sz="4400" dirty="0" err="1"/>
              <a:t>MenuItem</a:t>
            </a:r>
            <a:r>
              <a:rPr lang="en-US" sz="4400" dirty="0"/>
              <a:t> has a graphic property for specifying a node to be displayed in the menu item. Usually, the graphic is an image view. The classes Menu, </a:t>
            </a:r>
            <a:r>
              <a:rPr lang="en-US" sz="4400" dirty="0" err="1"/>
              <a:t>MenuItem</a:t>
            </a:r>
            <a:r>
              <a:rPr lang="en-US" sz="4400" dirty="0"/>
              <a:t>, Check- </a:t>
            </a:r>
            <a:r>
              <a:rPr lang="en-US" sz="4400" dirty="0" err="1"/>
              <a:t>MenuItem</a:t>
            </a:r>
            <a:r>
              <a:rPr lang="en-US" sz="4400" dirty="0"/>
              <a:t>, and </a:t>
            </a:r>
            <a:r>
              <a:rPr lang="en-US" sz="4400" dirty="0" err="1"/>
              <a:t>RadioMenuItem</a:t>
            </a:r>
            <a:r>
              <a:rPr lang="en-US" sz="4400" dirty="0"/>
              <a:t> have another constructor that you can use to specify a graphic. For example, the following code adds an image to the menu, menu item, check menu item, and radio menu item (see Figure 31.21c).</a:t>
            </a:r>
          </a:p>
          <a:p>
            <a:pPr marL="0" indent="0">
              <a:buNone/>
            </a:pPr>
            <a:r>
              <a:rPr lang="en-US" sz="3200" dirty="0"/>
              <a:t>Menu </a:t>
            </a:r>
            <a:r>
              <a:rPr lang="en-US" sz="3200" dirty="0" err="1"/>
              <a:t>menuFile</a:t>
            </a:r>
            <a:r>
              <a:rPr lang="en-US" sz="3200" dirty="0"/>
              <a:t> = new Menu("File",</a:t>
            </a:r>
          </a:p>
          <a:p>
            <a:pPr marL="0" indent="0">
              <a:buNone/>
            </a:pPr>
            <a:r>
              <a:rPr lang="en-US" sz="3200" dirty="0"/>
              <a:t>new </a:t>
            </a:r>
            <a:r>
              <a:rPr lang="en-US" sz="3200" dirty="0" err="1"/>
              <a:t>ImageView</a:t>
            </a:r>
            <a:r>
              <a:rPr lang="en-US" sz="3200" dirty="0"/>
              <a:t>("image/</a:t>
            </a:r>
            <a:r>
              <a:rPr lang="en-US" sz="3200" dirty="0" err="1"/>
              <a:t>usIcon.gif</a:t>
            </a:r>
            <a:r>
              <a:rPr lang="en-US" sz="3200" dirty="0"/>
              <a:t>"));</a:t>
            </a:r>
          </a:p>
          <a:p>
            <a:pPr marL="0" indent="0">
              <a:buNone/>
            </a:pPr>
            <a:r>
              <a:rPr lang="en-US" sz="3200" dirty="0" err="1"/>
              <a:t>MenuItem</a:t>
            </a:r>
            <a:r>
              <a:rPr lang="en-US" sz="3200" dirty="0"/>
              <a:t> </a:t>
            </a:r>
            <a:r>
              <a:rPr lang="en-US" sz="3200" dirty="0" err="1"/>
              <a:t>menuItemOpen</a:t>
            </a:r>
            <a:r>
              <a:rPr lang="en-US" sz="3200" dirty="0"/>
              <a:t> = new </a:t>
            </a:r>
            <a:r>
              <a:rPr lang="en-US" sz="3200" dirty="0" err="1"/>
              <a:t>MenuItem</a:t>
            </a:r>
            <a:r>
              <a:rPr lang="en-US" sz="3200" dirty="0"/>
              <a:t>("New", new </a:t>
            </a:r>
            <a:r>
              <a:rPr lang="en-US" sz="3200" dirty="0" err="1"/>
              <a:t>ImageView</a:t>
            </a:r>
            <a:r>
              <a:rPr lang="en-US" sz="3200" dirty="0"/>
              <a:t>("image/</a:t>
            </a:r>
            <a:r>
              <a:rPr lang="en-US" sz="3200" dirty="0" err="1"/>
              <a:t>new.gif</a:t>
            </a:r>
            <a:r>
              <a:rPr lang="en-US" sz="3200" dirty="0"/>
              <a:t>"));</a:t>
            </a:r>
          </a:p>
          <a:p>
            <a:pPr marL="0" indent="0">
              <a:buNone/>
            </a:pPr>
            <a:r>
              <a:rPr lang="en-US" sz="3200" dirty="0" err="1"/>
              <a:t>CheckMenuItem</a:t>
            </a:r>
            <a:r>
              <a:rPr lang="en-US" sz="3200" dirty="0"/>
              <a:t> </a:t>
            </a:r>
            <a:r>
              <a:rPr lang="en-US" sz="3200" dirty="0" err="1"/>
              <a:t>checkMenuItem</a:t>
            </a:r>
            <a:r>
              <a:rPr lang="en-US" sz="3200" dirty="0"/>
              <a:t> = new </a:t>
            </a:r>
            <a:r>
              <a:rPr lang="en-US" sz="3200" dirty="0" err="1"/>
              <a:t>CheckMenuItem</a:t>
            </a:r>
            <a:r>
              <a:rPr lang="en-US" sz="3200" dirty="0"/>
              <a:t>("Check it", new </a:t>
            </a:r>
            <a:r>
              <a:rPr lang="en-US" sz="3200" dirty="0" err="1"/>
              <a:t>ImageView</a:t>
            </a:r>
            <a:r>
              <a:rPr lang="en-US" sz="3200" dirty="0"/>
              <a:t>("image/</a:t>
            </a:r>
            <a:r>
              <a:rPr lang="en-US" sz="3200" dirty="0" err="1"/>
              <a:t>us.gif</a:t>
            </a:r>
            <a:r>
              <a:rPr lang="en-US" sz="3200" dirty="0"/>
              <a:t>"));</a:t>
            </a:r>
          </a:p>
          <a:p>
            <a:pPr marL="0" indent="0">
              <a:buNone/>
            </a:pPr>
            <a:r>
              <a:rPr lang="en-US" sz="3200" dirty="0" err="1"/>
              <a:t>RadioMenuItem</a:t>
            </a:r>
            <a:r>
              <a:rPr lang="en-US" sz="3200" dirty="0"/>
              <a:t> </a:t>
            </a:r>
            <a:r>
              <a:rPr lang="en-US" sz="3200" dirty="0" err="1"/>
              <a:t>rmiBlue</a:t>
            </a:r>
            <a:r>
              <a:rPr lang="en-US" sz="3200" dirty="0"/>
              <a:t> = new </a:t>
            </a:r>
            <a:r>
              <a:rPr lang="en-US" sz="3200" dirty="0" err="1"/>
              <a:t>RadioMenuItem</a:t>
            </a:r>
            <a:r>
              <a:rPr lang="en-US" sz="3200" dirty="0"/>
              <a:t>("Blue", new </a:t>
            </a:r>
            <a:r>
              <a:rPr lang="en-US" sz="3200" dirty="0" err="1"/>
              <a:t>ImageView</a:t>
            </a:r>
            <a:r>
              <a:rPr lang="en-US" sz="3200" dirty="0"/>
              <a:t>("image/</a:t>
            </a:r>
            <a:r>
              <a:rPr lang="en-US" sz="3200" dirty="0" err="1"/>
              <a:t>us.gif</a:t>
            </a:r>
            <a:r>
              <a:rPr lang="en-US" sz="3200" dirty="0"/>
              <a:t>"));</a:t>
            </a:r>
          </a:p>
        </p:txBody>
      </p:sp>
    </p:spTree>
    <p:extLst>
      <p:ext uri="{BB962C8B-B14F-4D97-AF65-F5344CB8AC3E}">
        <p14:creationId xmlns:p14="http://schemas.microsoft.com/office/powerpoint/2010/main" val="3356316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descr="Title 1">
            <a:extLst>
              <a:ext uri="{FF2B5EF4-FFF2-40B4-BE49-F238E27FC236}">
                <a16:creationId xmlns:a16="http://schemas.microsoft.com/office/drawing/2014/main" id="{61E36BD7-E778-625F-92C5-E4F2848B567B}"/>
              </a:ext>
            </a:extLst>
          </p:cNvPr>
          <p:cNvSpPr>
            <a:spLocks noGrp="1"/>
          </p:cNvSpPr>
          <p:nvPr>
            <p:ph type="title"/>
          </p:nvPr>
        </p:nvSpPr>
        <p:spPr/>
        <p:txBody>
          <a:bodyPr/>
          <a:lstStyle/>
          <a:p>
            <a:pPr eaLnBrk="1"/>
            <a:r>
              <a:rPr lang="en-US" altLang="en-TR"/>
              <a:t>Course Plan</a:t>
            </a:r>
            <a:endParaRPr lang="en-TR" altLang="en-TR"/>
          </a:p>
        </p:txBody>
      </p:sp>
      <p:sp>
        <p:nvSpPr>
          <p:cNvPr id="16386" name="Rectangle 2" descr="Content Placeholder 2">
            <a:extLst>
              <a:ext uri="{FF2B5EF4-FFF2-40B4-BE49-F238E27FC236}">
                <a16:creationId xmlns:a16="http://schemas.microsoft.com/office/drawing/2014/main" id="{4972C135-7D7A-D032-3DA9-7AC0A18A0F62}"/>
              </a:ext>
            </a:extLst>
          </p:cNvPr>
          <p:cNvSpPr>
            <a:spLocks noGrp="1"/>
          </p:cNvSpPr>
          <p:nvPr>
            <p:ph idx="1"/>
          </p:nvPr>
        </p:nvSpPr>
        <p:spPr/>
        <p:txBody>
          <a:bodyPr/>
          <a:lstStyle/>
          <a:p>
            <a:pPr eaLnBrk="1"/>
            <a:r>
              <a:rPr lang="en-TR" altLang="en-TR"/>
              <a:t> </a:t>
            </a:r>
            <a:r>
              <a:rPr lang="en-US" altLang="en-TR"/>
              <a:t>Introduction - Functions (Recursive functions)
</a:t>
            </a:r>
            <a:r>
              <a:rPr lang="en-TR" altLang="en-TR"/>
              <a:t> </a:t>
            </a:r>
            <a:r>
              <a:rPr lang="en-US" altLang="en-TR"/>
              <a:t>Arrays</a:t>
            </a:r>
            <a:r>
              <a:rPr lang="en-TR" altLang="en-TR"/>
              <a:t>, ArrayList, Vector </a:t>
            </a:r>
          </a:p>
          <a:p>
            <a:pPr eaLnBrk="1"/>
            <a:r>
              <a:rPr lang="en-TR" altLang="en-TR"/>
              <a:t> Collections  (List, Queue, Stack, Set, Map, Tree)</a:t>
            </a:r>
          </a:p>
          <a:p>
            <a:pPr eaLnBrk="1"/>
            <a:r>
              <a:rPr lang="en-TR" altLang="en-TR"/>
              <a:t> Streams, </a:t>
            </a:r>
            <a:r>
              <a:rPr lang="en-US" altLang="en-TR"/>
              <a:t>Files</a:t>
            </a:r>
            <a:r>
              <a:rPr lang="en-TR" altLang="en-TR"/>
              <a:t> </a:t>
            </a:r>
          </a:p>
          <a:p>
            <a:pPr eaLnBrk="1"/>
            <a:r>
              <a:rPr lang="en-TR" altLang="en-TR"/>
              <a:t> Generics </a:t>
            </a:r>
            <a:r>
              <a:rPr lang="en-US" altLang="en-TR"/>
              <a:t>and Exceptions</a:t>
            </a:r>
            <a:endParaRPr lang="en-TR" altLang="en-TR"/>
          </a:p>
          <a:p>
            <a:pPr eaLnBrk="1"/>
            <a:r>
              <a:rPr lang="en-TR" altLang="en-TR"/>
              <a:t> </a:t>
            </a:r>
            <a:r>
              <a:rPr lang="en-US" altLang="en-TR">
                <a:solidFill>
                  <a:srgbClr val="CAA8E1"/>
                </a:solidFill>
              </a:rPr>
              <a:t>Midterm Exam</a:t>
            </a:r>
            <a:endParaRPr lang="en-TR" altLang="en-T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Creating</a:t>
            </a:r>
            <a:r>
              <a:rPr lang="tr-TR" dirty="0"/>
              <a:t> </a:t>
            </a:r>
            <a:r>
              <a:rPr dirty="0"/>
              <a:t>Menu</a:t>
            </a:r>
            <a:r>
              <a:rPr lang="tr-TR" dirty="0"/>
              <a:t>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6. A key accelerator lets you select a menu item directly by pressing the CTRL and the accelerator key. For example, by using the following code, you can attach the accelerator key CTRL+N to the Open menu item:</a:t>
            </a:r>
          </a:p>
          <a:p>
            <a:pPr marL="0" indent="0">
              <a:buNone/>
            </a:pPr>
            <a:r>
              <a:rPr lang="en-US" sz="4800" dirty="0" err="1"/>
              <a:t>menuItemOpen.setAccelerator</a:t>
            </a:r>
            <a:r>
              <a:rPr lang="en-US" sz="4800" dirty="0"/>
              <a:t>( </a:t>
            </a:r>
            <a:r>
              <a:rPr lang="en-US" sz="4800" dirty="0" err="1"/>
              <a:t>KeyCombination.keyCombination</a:t>
            </a:r>
            <a:r>
              <a:rPr lang="en-US" sz="4800" dirty="0"/>
              <a:t>("</a:t>
            </a:r>
            <a:r>
              <a:rPr lang="en-US" sz="4800" dirty="0" err="1"/>
              <a:t>Ctrl+O</a:t>
            </a:r>
            <a:r>
              <a:rPr lang="en-US" sz="4800" dirty="0"/>
              <a:t>"));</a:t>
            </a:r>
          </a:p>
        </p:txBody>
      </p:sp>
    </p:spTree>
    <p:extLst>
      <p:ext uri="{BB962C8B-B14F-4D97-AF65-F5344CB8AC3E}">
        <p14:creationId xmlns:p14="http://schemas.microsoft.com/office/powerpoint/2010/main" val="116629617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Example</a:t>
            </a:r>
            <a:r>
              <a:rPr lang="tr-TR" dirty="0"/>
              <a:t> </a:t>
            </a:r>
            <a:r>
              <a:rPr dirty="0"/>
              <a:t>Menu</a:t>
            </a:r>
            <a:r>
              <a:rPr lang="tr-TR" dirty="0"/>
              <a:t> Program</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This section gives an example that creates a user interface to perform arithmetic. The inter- face contains labels and text fields for Number 1, Number 2, and Result. The Result text field displays the result of the arithmetic operation between Number 1 and Number 2. Figure 31.22 contains a sample run of the program.</a:t>
            </a:r>
          </a:p>
        </p:txBody>
      </p:sp>
      <p:pic>
        <p:nvPicPr>
          <p:cNvPr id="3" name="Picture 2">
            <a:extLst>
              <a:ext uri="{FF2B5EF4-FFF2-40B4-BE49-F238E27FC236}">
                <a16:creationId xmlns:a16="http://schemas.microsoft.com/office/drawing/2014/main" id="{4AD806AE-D4D8-3963-D9B2-6EE2196A2AB8}"/>
              </a:ext>
            </a:extLst>
          </p:cNvPr>
          <p:cNvPicPr>
            <a:picLocks noChangeAspect="1"/>
          </p:cNvPicPr>
          <p:nvPr/>
        </p:nvPicPr>
        <p:blipFill>
          <a:blip r:embed="rId2"/>
          <a:stretch>
            <a:fillRect/>
          </a:stretch>
        </p:blipFill>
        <p:spPr>
          <a:xfrm>
            <a:off x="2984413" y="5785520"/>
            <a:ext cx="18415173" cy="5112568"/>
          </a:xfrm>
          <a:prstGeom prst="rect">
            <a:avLst/>
          </a:prstGeom>
        </p:spPr>
      </p:pic>
    </p:spTree>
    <p:extLst>
      <p:ext uri="{BB962C8B-B14F-4D97-AF65-F5344CB8AC3E}">
        <p14:creationId xmlns:p14="http://schemas.microsoft.com/office/powerpoint/2010/main" val="230137688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Example</a:t>
            </a:r>
            <a:r>
              <a:rPr lang="tr-TR" dirty="0"/>
              <a:t> </a:t>
            </a:r>
            <a:r>
              <a:rPr dirty="0"/>
              <a:t>Menu</a:t>
            </a:r>
            <a:r>
              <a:rPr lang="tr-TR" dirty="0"/>
              <a:t> Program</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Here are the major steps in the program (Listing 31.9):</a:t>
            </a:r>
          </a:p>
          <a:p>
            <a:pPr marL="0" indent="0">
              <a:buNone/>
            </a:pPr>
            <a:r>
              <a:rPr lang="en-US" sz="4800" dirty="0"/>
              <a:t>1. Create a menu bar and add it into a </a:t>
            </a:r>
            <a:r>
              <a:rPr lang="en-US" sz="4800" dirty="0" err="1"/>
              <a:t>VBox</a:t>
            </a:r>
            <a:r>
              <a:rPr lang="en-US" sz="4800" dirty="0"/>
              <a:t>. Create the menus Operation and Exit, and add them to the menu bar. Add the menu items Add, Subtract, Multiply, and Divide under the Operation menu and add the menu item Close under the Exit menu.</a:t>
            </a:r>
          </a:p>
          <a:p>
            <a:pPr marL="0" indent="0">
              <a:buNone/>
            </a:pPr>
            <a:r>
              <a:rPr lang="en-US" sz="4800" dirty="0"/>
              <a:t>2. Create an </a:t>
            </a:r>
            <a:r>
              <a:rPr lang="en-US" sz="4800" dirty="0" err="1"/>
              <a:t>HBox</a:t>
            </a:r>
            <a:r>
              <a:rPr lang="en-US" sz="4800" dirty="0"/>
              <a:t> to hold labels and text fields and place it into the </a:t>
            </a:r>
            <a:r>
              <a:rPr lang="en-US" sz="4800" dirty="0" err="1"/>
              <a:t>VBox</a:t>
            </a:r>
            <a:r>
              <a:rPr lang="en-US" sz="4800" dirty="0"/>
              <a:t>.</a:t>
            </a:r>
          </a:p>
          <a:p>
            <a:pPr marL="0" indent="0">
              <a:buNone/>
            </a:pPr>
            <a:r>
              <a:rPr lang="en-US" sz="4800" dirty="0"/>
              <a:t>3. CreateanHBoxtoholdthefourbuttonslabeledAdd,Subtract,Multiply,andDivideand</a:t>
            </a:r>
          </a:p>
          <a:p>
            <a:pPr marL="0" indent="0">
              <a:buNone/>
            </a:pPr>
            <a:r>
              <a:rPr lang="en-US" sz="4800" dirty="0"/>
              <a:t>place it into the </a:t>
            </a:r>
            <a:r>
              <a:rPr lang="en-US" sz="4800" dirty="0" err="1"/>
              <a:t>VBox</a:t>
            </a:r>
            <a:r>
              <a:rPr lang="en-US" sz="4800" dirty="0"/>
              <a:t>.</a:t>
            </a:r>
          </a:p>
          <a:p>
            <a:pPr marL="0" indent="0">
              <a:buNone/>
            </a:pPr>
            <a:r>
              <a:rPr lang="en-US" sz="4800" dirty="0"/>
              <a:t>4. Implement the handlers to process the events from the menu items and the buttons.</a:t>
            </a:r>
          </a:p>
        </p:txBody>
      </p:sp>
    </p:spTree>
    <p:extLst>
      <p:ext uri="{BB962C8B-B14F-4D97-AF65-F5344CB8AC3E}">
        <p14:creationId xmlns:p14="http://schemas.microsoft.com/office/powerpoint/2010/main" val="305011462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Context</a:t>
            </a:r>
            <a:r>
              <a:rPr lang="tr-TR" dirty="0"/>
              <a:t> Menus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You can create context menus in JavaFX.</a:t>
            </a:r>
          </a:p>
          <a:p>
            <a:pPr marL="0" indent="0">
              <a:buNone/>
            </a:pPr>
            <a:r>
              <a:rPr lang="en-US" sz="4800" dirty="0"/>
              <a:t>A context menu, also known as a popup menu, is like a regular menu, but does not have a menu bar and can float anywhere on the screen. Creating a context menu is similar to creating a regular menu. First, you create an instance of </a:t>
            </a:r>
            <a:r>
              <a:rPr lang="en-US" sz="4800" dirty="0" err="1"/>
              <a:t>ContextMenu</a:t>
            </a:r>
            <a:r>
              <a:rPr lang="en-US" sz="4800" dirty="0"/>
              <a:t>, and then you can add </a:t>
            </a:r>
            <a:r>
              <a:rPr lang="en-US" sz="4800" dirty="0" err="1"/>
              <a:t>MenuItem</a:t>
            </a:r>
            <a:r>
              <a:rPr lang="en-US" sz="4800" dirty="0"/>
              <a:t>, </a:t>
            </a:r>
            <a:r>
              <a:rPr lang="en-US" sz="4800" dirty="0" err="1"/>
              <a:t>CheckMenuItem</a:t>
            </a:r>
            <a:r>
              <a:rPr lang="en-US" sz="4800" dirty="0"/>
              <a:t>, and </a:t>
            </a:r>
            <a:r>
              <a:rPr lang="en-US" sz="4800" dirty="0" err="1"/>
              <a:t>RadioMenuItem</a:t>
            </a:r>
            <a:r>
              <a:rPr lang="en-US" sz="4800" dirty="0"/>
              <a:t> to the context menu. For example, the following code creates a </a:t>
            </a:r>
            <a:r>
              <a:rPr lang="en-US" sz="4800" dirty="0" err="1"/>
              <a:t>ContextMenu</a:t>
            </a:r>
            <a:r>
              <a:rPr lang="en-US" sz="4800" dirty="0"/>
              <a:t>, then adds </a:t>
            </a:r>
            <a:r>
              <a:rPr lang="en-US" sz="4800" dirty="0" err="1"/>
              <a:t>MenuItems</a:t>
            </a:r>
            <a:r>
              <a:rPr lang="en-US" sz="4800" dirty="0"/>
              <a:t> into it:</a:t>
            </a:r>
          </a:p>
          <a:p>
            <a:pPr marL="0" indent="0">
              <a:buNone/>
            </a:pPr>
            <a:r>
              <a:rPr lang="en-US" sz="4800" dirty="0" err="1"/>
              <a:t>ContextMenu</a:t>
            </a:r>
            <a:r>
              <a:rPr lang="en-US" sz="4800" dirty="0"/>
              <a:t> </a:t>
            </a:r>
            <a:r>
              <a:rPr lang="en-US" sz="4800" dirty="0" err="1"/>
              <a:t>contextMenu</a:t>
            </a:r>
            <a:r>
              <a:rPr lang="en-US" sz="4800" dirty="0"/>
              <a:t> = new </a:t>
            </a:r>
            <a:r>
              <a:rPr lang="en-US" sz="4800" dirty="0" err="1"/>
              <a:t>ContextMenu</a:t>
            </a:r>
            <a:r>
              <a:rPr lang="en-US" sz="4800" dirty="0"/>
              <a:t>(); </a:t>
            </a:r>
            <a:r>
              <a:rPr lang="en-US" sz="4800" dirty="0" err="1"/>
              <a:t>ContextMenu.getItems</a:t>
            </a:r>
            <a:r>
              <a:rPr lang="en-US" sz="4800" dirty="0"/>
              <a:t>().add(new </a:t>
            </a:r>
            <a:r>
              <a:rPr lang="en-US" sz="4800" dirty="0" err="1"/>
              <a:t>MenuItem</a:t>
            </a:r>
            <a:r>
              <a:rPr lang="en-US" sz="4800" dirty="0"/>
              <a:t>("New")); </a:t>
            </a:r>
            <a:r>
              <a:rPr lang="en-US" sz="4800" dirty="0" err="1"/>
              <a:t>ContextMenu.getItems</a:t>
            </a:r>
            <a:r>
              <a:rPr lang="en-US" sz="4800" dirty="0"/>
              <a:t>().add(new </a:t>
            </a:r>
            <a:r>
              <a:rPr lang="en-US" sz="4800" dirty="0" err="1"/>
              <a:t>MenuItem</a:t>
            </a:r>
            <a:r>
              <a:rPr lang="en-US" sz="4800" dirty="0"/>
              <a:t>("Open"));</a:t>
            </a:r>
          </a:p>
        </p:txBody>
      </p:sp>
    </p:spTree>
    <p:extLst>
      <p:ext uri="{BB962C8B-B14F-4D97-AF65-F5344CB8AC3E}">
        <p14:creationId xmlns:p14="http://schemas.microsoft.com/office/powerpoint/2010/main" val="378962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Context</a:t>
            </a:r>
            <a:r>
              <a:rPr lang="tr-TR" dirty="0"/>
              <a:t> Menus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A regular menu is always added to a menu bar, but a context menu is associated with a parent node and is displayed using the show method in the </a:t>
            </a:r>
            <a:r>
              <a:rPr lang="en-US" sz="4800" dirty="0" err="1"/>
              <a:t>ContextMenu</a:t>
            </a:r>
            <a:r>
              <a:rPr lang="en-US" sz="4800" dirty="0"/>
              <a:t> class. You specify the parent node and the location of the context menu, using the coordinate system of the parent like this:</a:t>
            </a:r>
          </a:p>
          <a:p>
            <a:pPr marL="0" indent="0">
              <a:buNone/>
            </a:pPr>
            <a:r>
              <a:rPr lang="en-US" sz="4800" dirty="0"/>
              <a:t>         </a:t>
            </a:r>
            <a:r>
              <a:rPr lang="en-US" sz="4800" dirty="0" err="1"/>
              <a:t>contextMenu.show</a:t>
            </a:r>
            <a:r>
              <a:rPr lang="en-US" sz="4800" dirty="0"/>
              <a:t>(node, x, y);</a:t>
            </a:r>
          </a:p>
        </p:txBody>
      </p:sp>
    </p:spTree>
    <p:extLst>
      <p:ext uri="{BB962C8B-B14F-4D97-AF65-F5344CB8AC3E}">
        <p14:creationId xmlns:p14="http://schemas.microsoft.com/office/powerpoint/2010/main" val="88341686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Context</a:t>
            </a:r>
            <a:r>
              <a:rPr lang="tr-TR" dirty="0"/>
              <a:t> Menus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Customarily, you display a context menu by pointing to a GUI component and clicking a certain mouse button, the so-called popup trigger. Popup triggers are system dependent. In Windows, the context menu is displayed when the right mouse button is released. In Motif, the context menu is displayed when the third mouse button is pressed and held down.</a:t>
            </a:r>
          </a:p>
          <a:p>
            <a:pPr marL="0" indent="0">
              <a:buNone/>
            </a:pPr>
            <a:r>
              <a:rPr lang="en-US" sz="4800" dirty="0"/>
              <a:t>Listing 31.10 gives an example that creates a pane. When the mouse points to the pane, clicking a mouse button displays a context menu, as shown in Figure 31.23.</a:t>
            </a:r>
          </a:p>
        </p:txBody>
      </p:sp>
      <p:pic>
        <p:nvPicPr>
          <p:cNvPr id="3" name="Picture 2">
            <a:extLst>
              <a:ext uri="{FF2B5EF4-FFF2-40B4-BE49-F238E27FC236}">
                <a16:creationId xmlns:a16="http://schemas.microsoft.com/office/drawing/2014/main" id="{CBCB44FD-3348-BF5D-C82E-63BA9C5B661E}"/>
              </a:ext>
            </a:extLst>
          </p:cNvPr>
          <p:cNvPicPr>
            <a:picLocks noChangeAspect="1"/>
          </p:cNvPicPr>
          <p:nvPr/>
        </p:nvPicPr>
        <p:blipFill>
          <a:blip r:embed="rId2"/>
          <a:stretch>
            <a:fillRect/>
          </a:stretch>
        </p:blipFill>
        <p:spPr>
          <a:xfrm>
            <a:off x="3422614" y="8077200"/>
            <a:ext cx="17641960" cy="5207420"/>
          </a:xfrm>
          <a:prstGeom prst="rect">
            <a:avLst/>
          </a:prstGeom>
        </p:spPr>
      </p:pic>
    </p:spTree>
    <p:extLst>
      <p:ext uri="{BB962C8B-B14F-4D97-AF65-F5344CB8AC3E}">
        <p14:creationId xmlns:p14="http://schemas.microsoft.com/office/powerpoint/2010/main" val="1429503528"/>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Context</a:t>
            </a:r>
            <a:r>
              <a:rPr lang="tr-TR" dirty="0"/>
              <a:t> Menus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4800" dirty="0"/>
              <a:t>Here are the major steps in the program (Listing 31.10):</a:t>
            </a:r>
          </a:p>
          <a:p>
            <a:pPr marL="0" indent="0">
              <a:buNone/>
            </a:pPr>
            <a:r>
              <a:rPr lang="en-US" sz="4800" dirty="0"/>
              <a:t>1. Create a context menu using </a:t>
            </a:r>
            <a:r>
              <a:rPr lang="en-US" sz="4800" dirty="0" err="1"/>
              <a:t>ContextMenu</a:t>
            </a:r>
            <a:r>
              <a:rPr lang="en-US" sz="4800" dirty="0"/>
              <a:t>. Create menu items for New, Open, Print, and Exit using </a:t>
            </a:r>
            <a:r>
              <a:rPr lang="en-US" sz="4800" dirty="0" err="1"/>
              <a:t>MenuItem</a:t>
            </a:r>
            <a:r>
              <a:rPr lang="en-US" sz="4800" dirty="0"/>
              <a:t>.</a:t>
            </a:r>
          </a:p>
          <a:p>
            <a:pPr marL="0" indent="0">
              <a:buNone/>
            </a:pPr>
            <a:r>
              <a:rPr lang="en-US" sz="4800" dirty="0"/>
              <a:t>2. Add the menu items into the context menu.</a:t>
            </a:r>
          </a:p>
          <a:p>
            <a:pPr marL="0" indent="0">
              <a:buNone/>
            </a:pPr>
            <a:r>
              <a:rPr lang="en-US" sz="4800" dirty="0"/>
              <a:t>3. Create a pane and place it in the scene.</a:t>
            </a:r>
          </a:p>
          <a:p>
            <a:pPr marL="0" indent="0">
              <a:buNone/>
            </a:pPr>
            <a:r>
              <a:rPr lang="en-US" sz="4800" dirty="0"/>
              <a:t>4. Implement the handler to process the events from the menu items.</a:t>
            </a:r>
          </a:p>
          <a:p>
            <a:pPr marL="0" indent="0">
              <a:buNone/>
            </a:pPr>
            <a:r>
              <a:rPr lang="en-US" sz="4800" dirty="0"/>
              <a:t>5. Implement the </a:t>
            </a:r>
            <a:r>
              <a:rPr lang="en-US" sz="4800" dirty="0" err="1"/>
              <a:t>mousePressed</a:t>
            </a:r>
            <a:r>
              <a:rPr lang="en-US" sz="4800" dirty="0"/>
              <a:t> handler to display the context menu.</a:t>
            </a:r>
          </a:p>
        </p:txBody>
      </p:sp>
    </p:spTree>
    <p:extLst>
      <p:ext uri="{BB962C8B-B14F-4D97-AF65-F5344CB8AC3E}">
        <p14:creationId xmlns:p14="http://schemas.microsoft.com/office/powerpoint/2010/main" val="314485161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 Program </a:t>
            </a:r>
            <a:br>
              <a:rPr dirty="0"/>
            </a:br>
            <a:r>
              <a:rPr lang="en-US" sz="4800" dirty="0">
                <a:solidFill>
                  <a:srgbClr val="00B050"/>
                </a:solidFill>
              </a:rPr>
              <a:t>Example</a:t>
            </a:r>
            <a:r>
              <a:rPr sz="4800" dirty="0">
                <a:solidFill>
                  <a:srgbClr val="00B050"/>
                </a:solidFill>
              </a:rPr>
              <a:t> - 1</a:t>
            </a:r>
          </a:p>
        </p:txBody>
      </p:sp>
      <p:sp>
        <p:nvSpPr>
          <p:cNvPr id="114"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Let's prepare a visual program by adding Menu Bar</a:t>
            </a:r>
            <a:r>
              <a:rPr dirty="0"/>
              <a:t>.</a:t>
            </a:r>
          </a:p>
        </p:txBody>
      </p:sp>
      <p:sp>
        <p:nvSpPr>
          <p:cNvPr id="115" name="Google Shape;92;p8"/>
          <p:cNvSpPr txBox="1">
            <a:spLocks noGrp="1"/>
          </p:cNvSpPr>
          <p:nvPr>
            <p:ph type="sldNum" sz="quarter" idx="4294967295"/>
          </p:nvPr>
        </p:nvSpPr>
        <p:spPr>
          <a:xfrm>
            <a:off x="20742386" y="12813614"/>
            <a:ext cx="365014"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27</a:t>
            </a:fld>
            <a:endParaRPr/>
          </a:p>
        </p:txBody>
      </p:sp>
      <p:pic>
        <p:nvPicPr>
          <p:cNvPr id="116" name="Screen Shot 2022-05-17 at 07.29.02.png" descr="Screen Shot 2022-05-17 at 07.29.02.png"/>
          <p:cNvPicPr>
            <a:picLocks noChangeAspect="1"/>
          </p:cNvPicPr>
          <p:nvPr/>
        </p:nvPicPr>
        <p:blipFill>
          <a:blip r:embed="rId2"/>
          <a:stretch>
            <a:fillRect/>
          </a:stretch>
        </p:blipFill>
        <p:spPr>
          <a:xfrm>
            <a:off x="7961126" y="4412848"/>
            <a:ext cx="7607301" cy="5397501"/>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Menu Bar Programı"/>
          <p:cNvSpPr txBox="1">
            <a:spLocks noGrp="1"/>
          </p:cNvSpPr>
          <p:nvPr>
            <p:ph type="title"/>
          </p:nvPr>
        </p:nvSpPr>
        <p:spPr>
          <a:prstGeom prst="rect">
            <a:avLst/>
          </a:prstGeom>
        </p:spPr>
        <p:txBody>
          <a:bodyPr/>
          <a:lstStyle/>
          <a:p>
            <a:r>
              <a:rPr dirty="0"/>
              <a:t>Menu Bar Program</a:t>
            </a:r>
          </a:p>
        </p:txBody>
      </p:sp>
      <p:pic>
        <p:nvPicPr>
          <p:cNvPr id="119" name="Screen Shot 2022-05-17 at 07.27.49.png" descr="Screen Shot 2022-05-17 at 07.27.49.png"/>
          <p:cNvPicPr>
            <a:picLocks noChangeAspect="1"/>
          </p:cNvPicPr>
          <p:nvPr/>
        </p:nvPicPr>
        <p:blipFill>
          <a:blip r:embed="rId2"/>
          <a:stretch>
            <a:fillRect/>
          </a:stretch>
        </p:blipFill>
        <p:spPr>
          <a:xfrm>
            <a:off x="4188828" y="2620320"/>
            <a:ext cx="16006344" cy="10003966"/>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Menu Bar Programı"/>
          <p:cNvSpPr txBox="1">
            <a:spLocks noGrp="1"/>
          </p:cNvSpPr>
          <p:nvPr>
            <p:ph type="title"/>
          </p:nvPr>
        </p:nvSpPr>
        <p:spPr>
          <a:prstGeom prst="rect">
            <a:avLst/>
          </a:prstGeom>
        </p:spPr>
        <p:txBody>
          <a:bodyPr/>
          <a:lstStyle/>
          <a:p>
            <a:r>
              <a:rPr dirty="0"/>
              <a:t>Menu Bar Program</a:t>
            </a:r>
          </a:p>
        </p:txBody>
      </p:sp>
      <p:pic>
        <p:nvPicPr>
          <p:cNvPr id="122" name="Screen Shot 2022-05-17 at 07.28.46.png" descr="Screen Shot 2022-05-17 at 07.28.46.png"/>
          <p:cNvPicPr>
            <a:picLocks noChangeAspect="1"/>
          </p:cNvPicPr>
          <p:nvPr/>
        </p:nvPicPr>
        <p:blipFill>
          <a:blip r:embed="rId2"/>
          <a:stretch>
            <a:fillRect/>
          </a:stretch>
        </p:blipFill>
        <p:spPr>
          <a:xfrm>
            <a:off x="4139328" y="2770175"/>
            <a:ext cx="16105344" cy="10065840"/>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descr="Title 1">
            <a:extLst>
              <a:ext uri="{FF2B5EF4-FFF2-40B4-BE49-F238E27FC236}">
                <a16:creationId xmlns:a16="http://schemas.microsoft.com/office/drawing/2014/main" id="{F661A811-11E2-2ED6-A0C5-8365E2E2C18E}"/>
              </a:ext>
            </a:extLst>
          </p:cNvPr>
          <p:cNvSpPr>
            <a:spLocks noGrp="1"/>
          </p:cNvSpPr>
          <p:nvPr>
            <p:ph type="title"/>
          </p:nvPr>
        </p:nvSpPr>
        <p:spPr/>
        <p:txBody>
          <a:bodyPr/>
          <a:lstStyle/>
          <a:p>
            <a:pPr eaLnBrk="1"/>
            <a:r>
              <a:rPr lang="en-TR" altLang="en-TR"/>
              <a:t>Course Plan</a:t>
            </a:r>
          </a:p>
        </p:txBody>
      </p:sp>
      <p:sp>
        <p:nvSpPr>
          <p:cNvPr id="17410" name="Rectangle 2" descr="Content Placeholder 2">
            <a:extLst>
              <a:ext uri="{FF2B5EF4-FFF2-40B4-BE49-F238E27FC236}">
                <a16:creationId xmlns:a16="http://schemas.microsoft.com/office/drawing/2014/main" id="{603C9D7C-C426-6498-1D19-D9B3C8076607}"/>
              </a:ext>
            </a:extLst>
          </p:cNvPr>
          <p:cNvSpPr>
            <a:spLocks noGrp="1"/>
          </p:cNvSpPr>
          <p:nvPr>
            <p:ph idx="1"/>
          </p:nvPr>
        </p:nvSpPr>
        <p:spPr/>
        <p:txBody>
          <a:bodyPr/>
          <a:lstStyle/>
          <a:p>
            <a:pPr eaLnBrk="1"/>
            <a:r>
              <a:rPr lang="en-TR" altLang="en-TR" dirty="0"/>
              <a:t> </a:t>
            </a:r>
            <a:r>
              <a:rPr lang="en-US" altLang="en-TR" dirty="0"/>
              <a:t>Visual Programming Fundamentals
 Designing a Form
</a:t>
            </a:r>
            <a:r>
              <a:rPr lang="en-TR" altLang="en-TR" dirty="0"/>
              <a:t> </a:t>
            </a:r>
            <a:r>
              <a:rPr lang="en-US" altLang="en-TR" dirty="0"/>
              <a:t>Controls and Forms
</a:t>
            </a:r>
            <a:r>
              <a:rPr lang="en-TR" altLang="en-TR" dirty="0"/>
              <a:t> </a:t>
            </a:r>
            <a:r>
              <a:rPr lang="en-US" altLang="en-TR" dirty="0"/>
              <a:t>Properties of Components and Events
</a:t>
            </a:r>
            <a:r>
              <a:rPr lang="en-TR" altLang="en-TR" dirty="0"/>
              <a:t> </a:t>
            </a:r>
            <a:r>
              <a:rPr lang="en-TR" altLang="en-TR" dirty="0">
                <a:solidFill>
                  <a:srgbClr val="CAA8E1"/>
                </a:solidFill>
              </a:rPr>
              <a:t>Final </a:t>
            </a:r>
            <a:r>
              <a:rPr lang="en-US" altLang="en-TR" dirty="0">
                <a:solidFill>
                  <a:srgbClr val="CAA8E1"/>
                </a:solidFill>
              </a:rPr>
              <a:t>Exam</a:t>
            </a:r>
            <a:endParaRPr lang="en-TR" altLang="en-TR" dirty="0"/>
          </a:p>
        </p:txBody>
      </p:sp>
      <p:sp>
        <p:nvSpPr>
          <p:cNvPr id="2" name="TextBox 1">
            <a:extLst>
              <a:ext uri="{FF2B5EF4-FFF2-40B4-BE49-F238E27FC236}">
                <a16:creationId xmlns:a16="http://schemas.microsoft.com/office/drawing/2014/main" id="{79D088FC-E3C5-456C-5309-7356F55FDCDA}"/>
              </a:ext>
            </a:extLst>
          </p:cNvPr>
          <p:cNvSpPr txBox="1">
            <a:spLocks noChangeArrowheads="1"/>
          </p:cNvSpPr>
          <p:nvPr/>
        </p:nvSpPr>
        <p:spPr bwMode="auto">
          <a:xfrm>
            <a:off x="374783" y="5201816"/>
            <a:ext cx="18002250" cy="1301750"/>
          </a:xfrm>
          <a:prstGeom prst="rect">
            <a:avLst/>
          </a:prstGeom>
          <a:noFill/>
          <a:ln w="190500">
            <a:solidFill>
              <a:srgbClr val="FF40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1828800" eaLnBrk="0" fontAlgn="base" hangingPunct="0">
              <a:spcBef>
                <a:spcPct val="0"/>
              </a:spcBef>
              <a:spcAft>
                <a:spcPct val="0"/>
              </a:spcAft>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1828800" eaLnBrk="0" fontAlgn="base" hangingPunct="0">
              <a:spcBef>
                <a:spcPct val="0"/>
              </a:spcBef>
              <a:spcAft>
                <a:spcPct val="0"/>
              </a:spcAft>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1828800" eaLnBrk="0" fontAlgn="base" hangingPunct="0">
              <a:spcBef>
                <a:spcPct val="0"/>
              </a:spcBef>
              <a:spcAft>
                <a:spcPct val="0"/>
              </a:spcAft>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1828800" eaLnBrk="0" fontAlgn="base" hangingPunct="0">
              <a:spcBef>
                <a:spcPct val="0"/>
              </a:spcBef>
              <a:spcAft>
                <a:spcPct val="0"/>
              </a:spcAft>
              <a:defRPr sz="3600">
                <a:solidFill>
                  <a:srgbClr val="000000"/>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endParaRPr lang="en-US" altLang="en-T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Menu"/>
          <p:cNvSpPr txBox="1">
            <a:spLocks noGrp="1"/>
          </p:cNvSpPr>
          <p:nvPr>
            <p:ph type="title"/>
          </p:nvPr>
        </p:nvSpPr>
        <p:spPr>
          <a:prstGeom prst="rect">
            <a:avLst/>
          </a:prstGeom>
        </p:spPr>
        <p:txBody>
          <a:bodyPr/>
          <a:lstStyle/>
          <a:p>
            <a:r>
              <a:t>Menu</a:t>
            </a:r>
          </a:p>
        </p:txBody>
      </p:sp>
      <p:sp>
        <p:nvSpPr>
          <p:cNvPr id="125" name="Oluşturacağınız menüye aşağıdakileri ekleyebilirsiniz."/>
          <p:cNvSpPr txBox="1">
            <a:spLocks noGrp="1"/>
          </p:cNvSpPr>
          <p:nvPr>
            <p:ph type="body" idx="1"/>
          </p:nvPr>
        </p:nvSpPr>
        <p:spPr>
          <a:prstGeom prst="rect">
            <a:avLst/>
          </a:prstGeom>
        </p:spPr>
        <p:txBody>
          <a:bodyPr/>
          <a:lstStyle/>
          <a:p>
            <a:r>
              <a:rPr lang="en-US" dirty="0"/>
              <a:t>You can add the following to the menu you will create.</a:t>
            </a:r>
            <a:endParaRPr dirty="0"/>
          </a:p>
        </p:txBody>
      </p:sp>
      <p:pic>
        <p:nvPicPr>
          <p:cNvPr id="126" name="Screen Shot 2022-05-17 at 07.50.23.png" descr="Screen Shot 2022-05-17 at 07.50.23.png"/>
          <p:cNvPicPr>
            <a:picLocks noChangeAspect="1"/>
          </p:cNvPicPr>
          <p:nvPr/>
        </p:nvPicPr>
        <p:blipFill>
          <a:blip r:embed="rId2"/>
          <a:stretch>
            <a:fillRect/>
          </a:stretch>
        </p:blipFill>
        <p:spPr>
          <a:xfrm>
            <a:off x="8402973" y="4948828"/>
            <a:ext cx="7578054" cy="6739928"/>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 Program </a:t>
            </a:r>
            <a:br>
              <a:rPr dirty="0"/>
            </a:br>
            <a:r>
              <a:rPr lang="en-US" sz="4800" dirty="0">
                <a:solidFill>
                  <a:srgbClr val="00B050"/>
                </a:solidFill>
              </a:rPr>
              <a:t>Example</a:t>
            </a:r>
            <a:r>
              <a:rPr sz="4800" dirty="0">
                <a:solidFill>
                  <a:srgbClr val="00B050"/>
                </a:solidFill>
              </a:rPr>
              <a:t> - 2</a:t>
            </a:r>
          </a:p>
        </p:txBody>
      </p:sp>
      <p:sp>
        <p:nvSpPr>
          <p:cNvPr id="129"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Let's prepare a visual program by adding Menu Bar</a:t>
            </a:r>
            <a:r>
              <a:rPr dirty="0"/>
              <a:t>.</a:t>
            </a:r>
          </a:p>
        </p:txBody>
      </p:sp>
      <p:sp>
        <p:nvSpPr>
          <p:cNvPr id="130"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31</a:t>
            </a:fld>
            <a:endParaRPr/>
          </a:p>
        </p:txBody>
      </p:sp>
      <p:pic>
        <p:nvPicPr>
          <p:cNvPr id="131" name="Screen Shot 2022-05-17 at 08.12.59.png" descr="Screen Shot 2022-05-17 at 08.12.59.png"/>
          <p:cNvPicPr>
            <a:picLocks noChangeAspect="1"/>
          </p:cNvPicPr>
          <p:nvPr/>
        </p:nvPicPr>
        <p:blipFill>
          <a:blip r:embed="rId2"/>
          <a:stretch>
            <a:fillRect/>
          </a:stretch>
        </p:blipFill>
        <p:spPr>
          <a:xfrm>
            <a:off x="5384799" y="3901203"/>
            <a:ext cx="13614401" cy="9398001"/>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Menu Programı"/>
          <p:cNvSpPr txBox="1">
            <a:spLocks noGrp="1"/>
          </p:cNvSpPr>
          <p:nvPr>
            <p:ph type="title"/>
          </p:nvPr>
        </p:nvSpPr>
        <p:spPr>
          <a:prstGeom prst="rect">
            <a:avLst/>
          </a:prstGeom>
        </p:spPr>
        <p:txBody>
          <a:bodyPr/>
          <a:lstStyle/>
          <a:p>
            <a:r>
              <a:rPr dirty="0"/>
              <a:t>Menu Program</a:t>
            </a:r>
          </a:p>
        </p:txBody>
      </p:sp>
      <p:sp>
        <p:nvSpPr>
          <p:cNvPr id="134" name="package com.example.demo9;…"/>
          <p:cNvSpPr txBox="1">
            <a:spLocks noGrp="1"/>
          </p:cNvSpPr>
          <p:nvPr>
            <p:ph type="body" idx="1"/>
          </p:nvPr>
        </p:nvSpPr>
        <p:spPr>
          <a:prstGeom prst="rect">
            <a:avLst/>
          </a:prstGeom>
        </p:spPr>
        <p:txBody>
          <a:bodyPr/>
          <a:lstStyle/>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425195">
              <a:lnSpc>
                <a:spcPct val="100000"/>
              </a:lnSpc>
              <a:spcBef>
                <a:spcPts val="0"/>
              </a:spcBef>
              <a:buClrTx/>
              <a:buSzTx/>
              <a:buFontTx/>
              <a:buNone/>
              <a:defRPr sz="1860">
                <a:solidFill>
                  <a:srgbClr val="9E880C"/>
                </a:solidFill>
                <a:latin typeface="Courier New"/>
                <a:ea typeface="Courier New"/>
                <a:cs typeface="Courier New"/>
                <a:sym typeface="Courier New"/>
              </a:defRPr>
            </a:pPr>
            <a:r>
              <a:rPr>
                <a:solidFill>
                  <a:srgbClr val="080808"/>
                </a:solidFill>
              </a:rPr>
              <a:t>    </a:t>
            </a:r>
            <a:r>
              <a:t>@Override</a:t>
            </a:r>
          </a:p>
          <a:p>
            <a:pPr marL="0" indent="0" defTabSz="425195">
              <a:lnSpc>
                <a:spcPct val="100000"/>
              </a:lnSpc>
              <a:spcBef>
                <a:spcPts val="0"/>
              </a:spcBef>
              <a:buClrTx/>
              <a:buSzTx/>
              <a:buFontTx/>
              <a:buNone/>
              <a:defRPr sz="186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425195">
              <a:lnSpc>
                <a:spcPct val="100000"/>
              </a:lnSpc>
              <a:spcBef>
                <a:spcPts val="0"/>
              </a:spcBef>
              <a:buClrTx/>
              <a:buSzTx/>
              <a:buFontTx/>
              <a:buNone/>
              <a:defRPr sz="1860" i="1">
                <a:solidFill>
                  <a:srgbClr val="8C8C8C"/>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rPr i="1">
                <a:solidFill>
                  <a:srgbClr val="8C8C8C"/>
                </a:solidFill>
              </a:rPr>
              <a:t>        </a:t>
            </a:r>
            <a:r>
              <a:t>stage.setTitle(</a:t>
            </a:r>
            <a:r>
              <a:rPr>
                <a:solidFill>
                  <a:srgbClr val="077D16"/>
                </a:solidFill>
              </a:rPr>
              <a:t>"Hello!"</a:t>
            </a:r>
            <a: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80808"/>
                </a:solidFill>
              </a:rPr>
              <a:t>        </a:t>
            </a:r>
            <a:r>
              <a:t>MenuBar menuBar </a:t>
            </a:r>
            <a:r>
              <a:rPr>
                <a:solidFill>
                  <a:srgbClr val="080808"/>
                </a:solidFill>
              </a:rPr>
              <a:t>= </a:t>
            </a:r>
            <a:r>
              <a:rPr>
                <a:solidFill>
                  <a:srgbClr val="0033B3"/>
                </a:solidFill>
              </a:rPr>
              <a:t>new </a:t>
            </a:r>
            <a:r>
              <a:rPr>
                <a:solidFill>
                  <a:srgbClr val="080808"/>
                </a:solidFill>
              </a:rPr>
              <a:t>MenuBar();</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80808"/>
                </a:solidFill>
              </a:rPr>
              <a:t>        </a:t>
            </a:r>
            <a:r>
              <a:t>VBox vBox </a:t>
            </a:r>
            <a:r>
              <a:rPr>
                <a:solidFill>
                  <a:srgbClr val="080808"/>
                </a:solidFill>
              </a:rPr>
              <a:t>= </a:t>
            </a:r>
            <a:r>
              <a:rPr>
                <a:solidFill>
                  <a:srgbClr val="0033B3"/>
                </a:solidFill>
              </a:rPr>
              <a:t>new </a:t>
            </a:r>
            <a:r>
              <a:rPr>
                <a:solidFill>
                  <a:srgbClr val="080808"/>
                </a:solidFill>
              </a:rPr>
              <a:t>VBox(</a:t>
            </a:r>
            <a:r>
              <a:t>menuBar</a:t>
            </a:r>
            <a:r>
              <a:rPr>
                <a:solidFill>
                  <a:srgbClr val="080808"/>
                </a:solidFill>
              </a:rP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solidFill>
                <a:srgbClr val="080808"/>
              </a:solidFill>
            </a:endParaRP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vBox</a:t>
            </a:r>
            <a:r>
              <a:rPr>
                <a:solidFill>
                  <a:srgbClr val="080808"/>
                </a:solidFill>
              </a:rPr>
              <a:t>, </a:t>
            </a:r>
            <a:r>
              <a:rPr>
                <a:solidFill>
                  <a:srgbClr val="1750EB"/>
                </a:solidFill>
              </a:rPr>
              <a:t>960</a:t>
            </a:r>
            <a:r>
              <a:rPr>
                <a:solidFill>
                  <a:srgbClr val="080808"/>
                </a:solidFill>
              </a:rPr>
              <a:t>, </a:t>
            </a:r>
            <a:r>
              <a:rPr>
                <a:solidFill>
                  <a:srgbClr val="1750EB"/>
                </a:solidFill>
              </a:rPr>
              <a:t>600</a:t>
            </a:r>
            <a:r>
              <a:rPr>
                <a:solidFill>
                  <a:srgbClr val="080808"/>
                </a:solidFill>
              </a:rPr>
              <a:t>);</a:t>
            </a:r>
          </a:p>
          <a:p>
            <a:pPr marL="0" indent="0" defTabSz="425195">
              <a:lnSpc>
                <a:spcPct val="100000"/>
              </a:lnSpc>
              <a:spcBef>
                <a:spcPts val="0"/>
              </a:spcBef>
              <a:buClrTx/>
              <a:buSzTx/>
              <a:buFontTx/>
              <a:buNone/>
              <a:defRPr sz="1860">
                <a:latin typeface="Courier New"/>
                <a:ea typeface="Courier New"/>
                <a:cs typeface="Courier New"/>
                <a:sym typeface="Courier New"/>
              </a:defRPr>
            </a:pPr>
            <a:r>
              <a:rPr>
                <a:solidFill>
                  <a:srgbClr val="080808"/>
                </a:solidFill>
              </a:rPr>
              <a:t>        </a:t>
            </a:r>
            <a:r>
              <a:t>Menu menu1 </a:t>
            </a:r>
            <a:r>
              <a:rPr>
                <a:solidFill>
                  <a:srgbClr val="080808"/>
                </a:solidFill>
              </a:rPr>
              <a:t>= </a:t>
            </a:r>
            <a:r>
              <a:rPr>
                <a:solidFill>
                  <a:srgbClr val="0033B3"/>
                </a:solidFill>
              </a:rPr>
              <a:t>new </a:t>
            </a:r>
            <a:r>
              <a:rPr>
                <a:solidFill>
                  <a:srgbClr val="080808"/>
                </a:solidFill>
              </a:rPr>
              <a:t>Menu(</a:t>
            </a:r>
            <a:r>
              <a:rPr>
                <a:solidFill>
                  <a:srgbClr val="077D16"/>
                </a:solidFill>
              </a:rPr>
              <a:t>"Menu 1"</a:t>
            </a:r>
            <a:r>
              <a:rPr>
                <a:solidFill>
                  <a:srgbClr val="080808"/>
                </a:solidFill>
              </a:rP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a:t>
            </a:r>
            <a:r>
              <a:rPr>
                <a:solidFill>
                  <a:srgbClr val="000000"/>
                </a:solidFill>
              </a:rPr>
              <a:t>menu1</a:t>
            </a:r>
            <a:r>
              <a:t>.setGraphic(</a:t>
            </a:r>
            <a:r>
              <a:rPr>
                <a:solidFill>
                  <a:srgbClr val="0033B3"/>
                </a:solidFill>
              </a:rPr>
              <a:t>new </a:t>
            </a:r>
            <a:r>
              <a:t>ImageView(</a:t>
            </a:r>
            <a:r>
              <a:rPr>
                <a:solidFill>
                  <a:srgbClr val="077D16"/>
                </a:solidFill>
              </a:rPr>
              <a:t>"/tamam.jpg"</a:t>
            </a:r>
            <a: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a:t>
            </a:r>
            <a:r>
              <a:rPr>
                <a:solidFill>
                  <a:srgbClr val="000000"/>
                </a:solidFill>
              </a:rPr>
              <a:t>menuBar</a:t>
            </a:r>
            <a:r>
              <a:t>.getMenus().add(</a:t>
            </a:r>
            <a:r>
              <a:rPr>
                <a:solidFill>
                  <a:srgbClr val="000000"/>
                </a:solidFill>
              </a:rPr>
              <a:t>menu1</a:t>
            </a:r>
            <a: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stage.show();</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endParaRPr/>
          </a:p>
          <a:p>
            <a:pPr marL="0" indent="0" defTabSz="425195">
              <a:lnSpc>
                <a:spcPct val="100000"/>
              </a:lnSpc>
              <a:spcBef>
                <a:spcPts val="0"/>
              </a:spcBef>
              <a:buClrTx/>
              <a:buSzTx/>
              <a:buFontTx/>
              <a:buNone/>
              <a:defRPr sz="186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a:t>
            </a:r>
            <a:r>
              <a:rPr i="1"/>
              <a:t>launch</a:t>
            </a:r>
            <a:r>
              <a:t>();</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    }</a:t>
            </a:r>
          </a:p>
          <a:p>
            <a:pPr marL="0" indent="0" defTabSz="425195">
              <a:lnSpc>
                <a:spcPct val="100000"/>
              </a:lnSpc>
              <a:spcBef>
                <a:spcPts val="0"/>
              </a:spcBef>
              <a:buClrTx/>
              <a:buSzTx/>
              <a:buFontTx/>
              <a:buNone/>
              <a:defRPr sz="1860">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 Program </a:t>
            </a:r>
            <a:br>
              <a:rPr dirty="0"/>
            </a:br>
            <a:r>
              <a:rPr lang="en-US" sz="4800" dirty="0">
                <a:solidFill>
                  <a:srgbClr val="00B050"/>
                </a:solidFill>
              </a:rPr>
              <a:t>Example</a:t>
            </a:r>
            <a:r>
              <a:rPr sz="4800" dirty="0">
                <a:solidFill>
                  <a:srgbClr val="00B050"/>
                </a:solidFill>
              </a:rPr>
              <a:t> - 3</a:t>
            </a:r>
          </a:p>
        </p:txBody>
      </p:sp>
      <p:sp>
        <p:nvSpPr>
          <p:cNvPr id="137"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Let's prepare a visual program by adding submenus</a:t>
            </a:r>
            <a:r>
              <a:rPr dirty="0"/>
              <a:t>.</a:t>
            </a:r>
          </a:p>
        </p:txBody>
      </p:sp>
      <p:sp>
        <p:nvSpPr>
          <p:cNvPr id="138"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33</a:t>
            </a:fld>
            <a:endParaRPr/>
          </a:p>
        </p:txBody>
      </p:sp>
      <p:pic>
        <p:nvPicPr>
          <p:cNvPr id="139" name="Screen Shot 2022-05-17 at 08.19.57.png" descr="Screen Shot 2022-05-17 at 08.19.57.png"/>
          <p:cNvPicPr>
            <a:picLocks noChangeAspect="1"/>
          </p:cNvPicPr>
          <p:nvPr/>
        </p:nvPicPr>
        <p:blipFill>
          <a:blip r:embed="rId2"/>
          <a:stretch>
            <a:fillRect/>
          </a:stretch>
        </p:blipFill>
        <p:spPr>
          <a:xfrm>
            <a:off x="5384799" y="3669172"/>
            <a:ext cx="13614401" cy="9398001"/>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Menu Programı"/>
          <p:cNvSpPr txBox="1">
            <a:spLocks noGrp="1"/>
          </p:cNvSpPr>
          <p:nvPr>
            <p:ph type="title"/>
          </p:nvPr>
        </p:nvSpPr>
        <p:spPr>
          <a:prstGeom prst="rect">
            <a:avLst/>
          </a:prstGeom>
        </p:spPr>
        <p:txBody>
          <a:bodyPr/>
          <a:lstStyle/>
          <a:p>
            <a:r>
              <a:rPr dirty="0"/>
              <a:t>Menu Program</a:t>
            </a:r>
          </a:p>
        </p:txBody>
      </p:sp>
      <p:sp>
        <p:nvSpPr>
          <p:cNvPr id="142" name="package com.example.demo9;…"/>
          <p:cNvSpPr txBox="1">
            <a:spLocks noGrp="1"/>
          </p:cNvSpPr>
          <p:nvPr>
            <p:ph type="body" idx="1"/>
          </p:nvPr>
        </p:nvSpPr>
        <p:spPr>
          <a:prstGeom prst="rect">
            <a:avLst/>
          </a:prstGeom>
        </p:spPr>
        <p:txBody>
          <a:bodyPr/>
          <a:lstStyle/>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397763">
              <a:lnSpc>
                <a:spcPct val="100000"/>
              </a:lnSpc>
              <a:spcBef>
                <a:spcPts val="0"/>
              </a:spcBef>
              <a:buClrTx/>
              <a:buSzTx/>
              <a:buFontTx/>
              <a:buNone/>
              <a:defRPr sz="1740">
                <a:solidFill>
                  <a:srgbClr val="9E880C"/>
                </a:solidFill>
                <a:latin typeface="Courier New"/>
                <a:ea typeface="Courier New"/>
                <a:cs typeface="Courier New"/>
                <a:sym typeface="Courier New"/>
              </a:defRPr>
            </a:pPr>
            <a:r>
              <a:rPr>
                <a:solidFill>
                  <a:srgbClr val="080808"/>
                </a:solidFill>
              </a:rPr>
              <a:t>    </a:t>
            </a:r>
            <a:r>
              <a:t>@Override</a:t>
            </a:r>
          </a:p>
          <a:p>
            <a:pPr marL="0" indent="0" defTabSz="397763">
              <a:lnSpc>
                <a:spcPct val="100000"/>
              </a:lnSpc>
              <a:spcBef>
                <a:spcPts val="0"/>
              </a:spcBef>
              <a:buClrTx/>
              <a:buSzTx/>
              <a:buFontTx/>
              <a:buNone/>
              <a:defRPr sz="174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rPr i="1">
                <a:solidFill>
                  <a:srgbClr val="8C8C8C"/>
                </a:solidFill>
              </a:rPr>
              <a:t>        </a:t>
            </a:r>
            <a:r>
              <a:t>stage.setTitle(</a:t>
            </a:r>
            <a:r>
              <a:rPr>
                <a:solidFill>
                  <a:srgbClr val="077D16"/>
                </a:solidFill>
              </a:rPr>
              <a:t>"Hello!"</a:t>
            </a:r>
            <a: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MenuBar menuBar </a:t>
            </a:r>
            <a:r>
              <a:rPr>
                <a:solidFill>
                  <a:srgbClr val="080808"/>
                </a:solidFill>
              </a:rPr>
              <a:t>= </a:t>
            </a:r>
            <a:r>
              <a:rPr>
                <a:solidFill>
                  <a:srgbClr val="0033B3"/>
                </a:solidFill>
              </a:rPr>
              <a:t>new </a:t>
            </a:r>
            <a:r>
              <a:rPr>
                <a:solidFill>
                  <a:srgbClr val="080808"/>
                </a:solidFill>
              </a:rPr>
              <a:t>MenuBar();</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VBox vBox </a:t>
            </a:r>
            <a:r>
              <a:rPr>
                <a:solidFill>
                  <a:srgbClr val="080808"/>
                </a:solidFill>
              </a:rPr>
              <a:t>= </a:t>
            </a:r>
            <a:r>
              <a:rPr>
                <a:solidFill>
                  <a:srgbClr val="0033B3"/>
                </a:solidFill>
              </a:rPr>
              <a:t>new </a:t>
            </a:r>
            <a:r>
              <a:rPr>
                <a:solidFill>
                  <a:srgbClr val="080808"/>
                </a:solidFill>
              </a:rPr>
              <a:t>VBox(</a:t>
            </a:r>
            <a:r>
              <a:t>menuBar</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vBox</a:t>
            </a:r>
            <a:r>
              <a:rPr>
                <a:solidFill>
                  <a:srgbClr val="080808"/>
                </a:solidFill>
              </a:rPr>
              <a:t>, </a:t>
            </a:r>
            <a:r>
              <a:rPr>
                <a:solidFill>
                  <a:srgbClr val="1750EB"/>
                </a:solidFill>
              </a:rPr>
              <a:t>960</a:t>
            </a:r>
            <a:r>
              <a:rPr>
                <a:solidFill>
                  <a:srgbClr val="080808"/>
                </a:solidFill>
              </a:rPr>
              <a:t>, </a:t>
            </a:r>
            <a:r>
              <a:rPr>
                <a:solidFill>
                  <a:srgbClr val="1750EB"/>
                </a:solidFill>
              </a:rPr>
              <a:t>600</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Menu menu </a:t>
            </a:r>
            <a:r>
              <a:rPr>
                <a:solidFill>
                  <a:srgbClr val="080808"/>
                </a:solidFill>
              </a:rPr>
              <a:t>= </a:t>
            </a:r>
            <a:r>
              <a:rPr>
                <a:solidFill>
                  <a:srgbClr val="0033B3"/>
                </a:solidFill>
              </a:rPr>
              <a:t>new </a:t>
            </a:r>
            <a:r>
              <a:rPr>
                <a:solidFill>
                  <a:srgbClr val="080808"/>
                </a:solidFill>
              </a:rPr>
              <a:t>Menu(</a:t>
            </a:r>
            <a:r>
              <a:rPr>
                <a:solidFill>
                  <a:srgbClr val="077D16"/>
                </a:solidFill>
              </a:rPr>
              <a:t>"Menu 1"</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MenuItem menuItem1 </a:t>
            </a:r>
            <a:r>
              <a:rPr>
                <a:solidFill>
                  <a:srgbClr val="080808"/>
                </a:solidFill>
              </a:rPr>
              <a:t>= </a:t>
            </a:r>
            <a:r>
              <a:rPr>
                <a:solidFill>
                  <a:srgbClr val="0033B3"/>
                </a:solidFill>
              </a:rPr>
              <a:t>new </a:t>
            </a:r>
            <a:r>
              <a:rPr>
                <a:solidFill>
                  <a:srgbClr val="080808"/>
                </a:solidFill>
              </a:rPr>
              <a:t>MenuItem(</a:t>
            </a:r>
            <a:r>
              <a:rPr>
                <a:solidFill>
                  <a:srgbClr val="077D16"/>
                </a:solidFill>
              </a:rPr>
              <a:t>"Item 1"</a:t>
            </a:r>
            <a:r>
              <a:rPr>
                <a:solidFill>
                  <a:srgbClr val="080808"/>
                </a:solidFill>
              </a:rPr>
              <a:t>);</a:t>
            </a:r>
          </a:p>
          <a:p>
            <a:pPr marL="0" indent="0" defTabSz="397763">
              <a:lnSpc>
                <a:spcPct val="100000"/>
              </a:lnSpc>
              <a:spcBef>
                <a:spcPts val="0"/>
              </a:spcBef>
              <a:buClrTx/>
              <a:buSzTx/>
              <a:buFontTx/>
              <a:buNone/>
              <a:defRPr sz="1740">
                <a:latin typeface="Courier New"/>
                <a:ea typeface="Courier New"/>
                <a:cs typeface="Courier New"/>
                <a:sym typeface="Courier New"/>
              </a:defRPr>
            </a:pPr>
            <a:r>
              <a:rPr>
                <a:solidFill>
                  <a:srgbClr val="080808"/>
                </a:solidFill>
              </a:rPr>
              <a:t>        </a:t>
            </a:r>
            <a:r>
              <a:t>MenuItem menuItem2 </a:t>
            </a:r>
            <a:r>
              <a:rPr>
                <a:solidFill>
                  <a:srgbClr val="080808"/>
                </a:solidFill>
              </a:rPr>
              <a:t>= </a:t>
            </a:r>
            <a:r>
              <a:rPr>
                <a:solidFill>
                  <a:srgbClr val="0033B3"/>
                </a:solidFill>
              </a:rPr>
              <a:t>new </a:t>
            </a:r>
            <a:r>
              <a:rPr>
                <a:solidFill>
                  <a:srgbClr val="080808"/>
                </a:solidFill>
              </a:rPr>
              <a:t>MenuItem(</a:t>
            </a:r>
            <a:r>
              <a:rPr>
                <a:solidFill>
                  <a:srgbClr val="077D16"/>
                </a:solidFill>
              </a:rPr>
              <a:t>"Item 2"</a:t>
            </a:r>
            <a:r>
              <a:rPr>
                <a:solidFill>
                  <a:srgbClr val="080808"/>
                </a:solidFill>
              </a:rP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solidFill>
                <a:srgbClr val="080808"/>
              </a:solidFill>
            </a:endParaRP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r>
              <a:rPr>
                <a:solidFill>
                  <a:srgbClr val="000000"/>
                </a:solidFill>
              </a:rPr>
              <a:t>menu</a:t>
            </a:r>
            <a:r>
              <a:t>.getItems().add(</a:t>
            </a:r>
            <a:r>
              <a:rPr>
                <a:solidFill>
                  <a:srgbClr val="000000"/>
                </a:solidFill>
              </a:rPr>
              <a:t>menuItem1</a:t>
            </a:r>
            <a: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r>
              <a:rPr>
                <a:solidFill>
                  <a:srgbClr val="000000"/>
                </a:solidFill>
              </a:rPr>
              <a:t>menu</a:t>
            </a:r>
            <a:r>
              <a:t>.getItems().add(</a:t>
            </a:r>
            <a:r>
              <a:rPr>
                <a:solidFill>
                  <a:srgbClr val="000000"/>
                </a:solidFill>
              </a:rPr>
              <a:t>menuItem2</a:t>
            </a:r>
            <a: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r>
              <a:rPr>
                <a:solidFill>
                  <a:srgbClr val="000000"/>
                </a:solidFill>
              </a:rPr>
              <a:t>menuBar</a:t>
            </a:r>
            <a:r>
              <a:t>.getMenus().add(</a:t>
            </a:r>
            <a:r>
              <a:rPr>
                <a:solidFill>
                  <a:srgbClr val="000000"/>
                </a:solidFill>
              </a:rPr>
              <a:t>menu</a:t>
            </a:r>
            <a: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stage.show();</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endParaRPr/>
          </a:p>
          <a:p>
            <a:pPr marL="0" indent="0" defTabSz="397763">
              <a:lnSpc>
                <a:spcPct val="100000"/>
              </a:lnSpc>
              <a:spcBef>
                <a:spcPts val="0"/>
              </a:spcBef>
              <a:buClrTx/>
              <a:buSzTx/>
              <a:buFontTx/>
              <a:buNone/>
              <a:defRPr sz="174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r>
              <a:rPr i="1"/>
              <a:t>launch</a:t>
            </a:r>
            <a:r>
              <a:t>();</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    }</a:t>
            </a:r>
          </a:p>
          <a:p>
            <a:pPr marL="0" indent="0" defTabSz="397763">
              <a:lnSpc>
                <a:spcPct val="100000"/>
              </a:lnSpc>
              <a:spcBef>
                <a:spcPts val="0"/>
              </a:spcBef>
              <a:buClrTx/>
              <a:buSzTx/>
              <a:buFontTx/>
              <a:buNone/>
              <a:defRPr sz="1740">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a:t>
            </a:r>
            <a:r>
              <a:rPr dirty="0"/>
              <a:t> Program </a:t>
            </a:r>
            <a:br>
              <a:rPr dirty="0"/>
            </a:br>
            <a:r>
              <a:rPr lang="en-US" sz="4800" dirty="0">
                <a:solidFill>
                  <a:srgbClr val="00B050"/>
                </a:solidFill>
              </a:rPr>
              <a:t>Example</a:t>
            </a:r>
            <a:r>
              <a:rPr sz="4800" dirty="0">
                <a:solidFill>
                  <a:srgbClr val="00B050"/>
                </a:solidFill>
              </a:rPr>
              <a:t> - 4</a:t>
            </a:r>
          </a:p>
        </p:txBody>
      </p:sp>
      <p:sp>
        <p:nvSpPr>
          <p:cNvPr id="145"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AU" dirty="0"/>
              <a:t>When menu item is selected let us write a message.</a:t>
            </a:r>
          </a:p>
        </p:txBody>
      </p:sp>
      <p:sp>
        <p:nvSpPr>
          <p:cNvPr id="146"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35</a:t>
            </a:fld>
            <a:endParaRPr/>
          </a:p>
        </p:txBody>
      </p:sp>
      <p:pic>
        <p:nvPicPr>
          <p:cNvPr id="147" name="Screen Shot 2022-05-17 at 08.23.30.png" descr="Screen Shot 2022-05-17 at 08.23.30.png"/>
          <p:cNvPicPr>
            <a:picLocks noChangeAspect="1"/>
          </p:cNvPicPr>
          <p:nvPr/>
        </p:nvPicPr>
        <p:blipFill>
          <a:blip r:embed="rId2"/>
          <a:stretch>
            <a:fillRect/>
          </a:stretch>
        </p:blipFill>
        <p:spPr>
          <a:xfrm>
            <a:off x="5021934" y="3913352"/>
            <a:ext cx="14340132" cy="8962582"/>
          </a:xfrm>
          <a:prstGeom prst="rect">
            <a:avLst/>
          </a:prstGeom>
          <a:ln w="12700">
            <a:miter lim="400000"/>
          </a:ln>
        </p:spPr>
      </p:pic>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Menu Item Programı"/>
          <p:cNvSpPr txBox="1">
            <a:spLocks noGrp="1"/>
          </p:cNvSpPr>
          <p:nvPr>
            <p:ph type="title"/>
          </p:nvPr>
        </p:nvSpPr>
        <p:spPr>
          <a:prstGeom prst="rect">
            <a:avLst/>
          </a:prstGeom>
        </p:spPr>
        <p:txBody>
          <a:bodyPr/>
          <a:lstStyle/>
          <a:p>
            <a:r>
              <a:rPr dirty="0"/>
              <a:t>Menu Item Program</a:t>
            </a:r>
          </a:p>
        </p:txBody>
      </p:sp>
      <p:sp>
        <p:nvSpPr>
          <p:cNvPr id="150" name="package com.example.demo9;…"/>
          <p:cNvSpPr txBox="1">
            <a:spLocks noGrp="1"/>
          </p:cNvSpPr>
          <p:nvPr>
            <p:ph type="body" idx="1"/>
          </p:nvPr>
        </p:nvSpPr>
        <p:spPr>
          <a:prstGeom prst="rect">
            <a:avLst/>
          </a:prstGeom>
        </p:spPr>
        <p:txBody>
          <a:bodyPr/>
          <a:lstStyle/>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342900">
              <a:lnSpc>
                <a:spcPct val="100000"/>
              </a:lnSpc>
              <a:spcBef>
                <a:spcPts val="0"/>
              </a:spcBef>
              <a:buClrTx/>
              <a:buSzTx/>
              <a:buFontTx/>
              <a:buNone/>
              <a:defRPr sz="1500">
                <a:solidFill>
                  <a:srgbClr val="9E880C"/>
                </a:solidFill>
                <a:latin typeface="Courier New"/>
                <a:ea typeface="Courier New"/>
                <a:cs typeface="Courier New"/>
                <a:sym typeface="Courier New"/>
              </a:defRPr>
            </a:pPr>
            <a:r>
              <a:rPr>
                <a:solidFill>
                  <a:srgbClr val="080808"/>
                </a:solidFill>
              </a:rPr>
              <a:t>    </a:t>
            </a:r>
            <a:r>
              <a:t>@Override</a:t>
            </a:r>
          </a:p>
          <a:p>
            <a:pPr marL="0" indent="0" defTabSz="342900">
              <a:lnSpc>
                <a:spcPct val="100000"/>
              </a:lnSpc>
              <a:spcBef>
                <a:spcPts val="0"/>
              </a:spcBef>
              <a:buClrTx/>
              <a:buSzTx/>
              <a:buFontTx/>
              <a:buNone/>
              <a:defRPr sz="150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342900">
              <a:lnSpc>
                <a:spcPct val="100000"/>
              </a:lnSpc>
              <a:spcBef>
                <a:spcPts val="0"/>
              </a:spcBef>
              <a:buClrTx/>
              <a:buSzTx/>
              <a:buFontTx/>
              <a:buNone/>
              <a:defRPr sz="1500" i="1">
                <a:solidFill>
                  <a:srgbClr val="8C8C8C"/>
                </a:solidFill>
                <a:latin typeface="Courier New"/>
                <a:ea typeface="Courier New"/>
                <a:cs typeface="Courier New"/>
                <a:sym typeface="Courier New"/>
              </a:defRPr>
            </a:pPr>
            <a:r>
              <a:rPr i="0">
                <a:solidFill>
                  <a:srgbClr val="080808"/>
                </a:solidFill>
              </a:rPr>
              <a:t> </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rPr i="1">
                <a:solidFill>
                  <a:srgbClr val="8C8C8C"/>
                </a:solidFill>
              </a:rPr>
              <a:t>        </a:t>
            </a:r>
            <a:r>
              <a:t>stage.setTitle(</a:t>
            </a:r>
            <a:r>
              <a:rPr>
                <a:solidFill>
                  <a:srgbClr val="077D16"/>
                </a:solidFill>
              </a:rPr>
              <a:t>"Hello!"</a:t>
            </a:r>
            <a: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MenuBar menuBar </a:t>
            </a:r>
            <a:r>
              <a:rPr>
                <a:solidFill>
                  <a:srgbClr val="080808"/>
                </a:solidFill>
              </a:rPr>
              <a:t>= </a:t>
            </a:r>
            <a:r>
              <a:rPr>
                <a:solidFill>
                  <a:srgbClr val="0033B3"/>
                </a:solidFill>
              </a:rPr>
              <a:t>new </a:t>
            </a:r>
            <a:r>
              <a:rPr>
                <a:solidFill>
                  <a:srgbClr val="080808"/>
                </a:solidFill>
              </a:rPr>
              <a:t>MenuBar();</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VBox vBox </a:t>
            </a:r>
            <a:r>
              <a:rPr>
                <a:solidFill>
                  <a:srgbClr val="080808"/>
                </a:solidFill>
              </a:rPr>
              <a:t>= </a:t>
            </a:r>
            <a:r>
              <a:rPr>
                <a:solidFill>
                  <a:srgbClr val="0033B3"/>
                </a:solidFill>
              </a:rPr>
              <a:t>new </a:t>
            </a:r>
            <a:r>
              <a:rPr>
                <a:solidFill>
                  <a:srgbClr val="080808"/>
                </a:solidFill>
              </a:rPr>
              <a:t>VBox(</a:t>
            </a:r>
            <a:r>
              <a:t>menuBar</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vBox</a:t>
            </a:r>
            <a:r>
              <a:rPr>
                <a:solidFill>
                  <a:srgbClr val="080808"/>
                </a:solidFill>
              </a:rPr>
              <a:t>, </a:t>
            </a:r>
            <a:r>
              <a:rPr>
                <a:solidFill>
                  <a:srgbClr val="1750EB"/>
                </a:solidFill>
              </a:rPr>
              <a:t>960</a:t>
            </a:r>
            <a:r>
              <a:rPr>
                <a:solidFill>
                  <a:srgbClr val="080808"/>
                </a:solidFill>
              </a:rPr>
              <a:t>, </a:t>
            </a:r>
            <a:r>
              <a:rPr>
                <a:solidFill>
                  <a:srgbClr val="1750EB"/>
                </a:solidFill>
              </a:rPr>
              <a:t>600</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Menu menu </a:t>
            </a:r>
            <a:r>
              <a:rPr>
                <a:solidFill>
                  <a:srgbClr val="080808"/>
                </a:solidFill>
              </a:rPr>
              <a:t>= </a:t>
            </a:r>
            <a:r>
              <a:rPr>
                <a:solidFill>
                  <a:srgbClr val="0033B3"/>
                </a:solidFill>
              </a:rPr>
              <a:t>new </a:t>
            </a:r>
            <a:r>
              <a:rPr>
                <a:solidFill>
                  <a:srgbClr val="080808"/>
                </a:solidFill>
              </a:rPr>
              <a:t>Menu(</a:t>
            </a:r>
            <a:r>
              <a:rPr>
                <a:solidFill>
                  <a:srgbClr val="077D16"/>
                </a:solidFill>
              </a:rPr>
              <a:t>"Menu 1"</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MenuItem menuItem1 </a:t>
            </a:r>
            <a:r>
              <a:rPr>
                <a:solidFill>
                  <a:srgbClr val="080808"/>
                </a:solidFill>
              </a:rPr>
              <a:t>= </a:t>
            </a:r>
            <a:r>
              <a:rPr>
                <a:solidFill>
                  <a:srgbClr val="0033B3"/>
                </a:solidFill>
              </a:rPr>
              <a:t>new </a:t>
            </a:r>
            <a:r>
              <a:rPr>
                <a:solidFill>
                  <a:srgbClr val="080808"/>
                </a:solidFill>
              </a:rPr>
              <a:t>MenuItem(</a:t>
            </a:r>
            <a:r>
              <a:rPr>
                <a:solidFill>
                  <a:srgbClr val="077D16"/>
                </a:solidFill>
              </a:rPr>
              <a:t>"Item 1"</a:t>
            </a:r>
            <a:r>
              <a:rPr>
                <a:solidFill>
                  <a:srgbClr val="080808"/>
                </a:solidFill>
              </a:rPr>
              <a:t>);</a:t>
            </a:r>
          </a:p>
          <a:p>
            <a:pPr marL="0" indent="0" defTabSz="342900">
              <a:lnSpc>
                <a:spcPct val="100000"/>
              </a:lnSpc>
              <a:spcBef>
                <a:spcPts val="0"/>
              </a:spcBef>
              <a:buClrTx/>
              <a:buSzTx/>
              <a:buFontTx/>
              <a:buNone/>
              <a:defRPr sz="1500">
                <a:latin typeface="Courier New"/>
                <a:ea typeface="Courier New"/>
                <a:cs typeface="Courier New"/>
                <a:sym typeface="Courier New"/>
              </a:defRPr>
            </a:pPr>
            <a:r>
              <a:rPr>
                <a:solidFill>
                  <a:srgbClr val="080808"/>
                </a:solidFill>
              </a:rPr>
              <a:t>        </a:t>
            </a:r>
            <a:r>
              <a:t>MenuItem menuItem2 </a:t>
            </a:r>
            <a:r>
              <a:rPr>
                <a:solidFill>
                  <a:srgbClr val="080808"/>
                </a:solidFill>
              </a:rPr>
              <a:t>= </a:t>
            </a:r>
            <a:r>
              <a:rPr>
                <a:solidFill>
                  <a:srgbClr val="0033B3"/>
                </a:solidFill>
              </a:rPr>
              <a:t>new </a:t>
            </a:r>
            <a:r>
              <a:rPr>
                <a:solidFill>
                  <a:srgbClr val="080808"/>
                </a:solidFill>
              </a:rPr>
              <a:t>MenuItem(</a:t>
            </a:r>
            <a:r>
              <a:rPr>
                <a:solidFill>
                  <a:srgbClr val="077D16"/>
                </a:solidFill>
              </a:rPr>
              <a:t>"Item 2"</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solidFill>
                <a:srgbClr val="080808"/>
              </a:solidFill>
            </a:endParaRP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r>
              <a:rPr>
                <a:solidFill>
                  <a:srgbClr val="000000"/>
                </a:solidFill>
              </a:rPr>
              <a:t>menu</a:t>
            </a:r>
            <a:r>
              <a:t>.getItems().add(</a:t>
            </a:r>
            <a:r>
              <a:rPr>
                <a:solidFill>
                  <a:srgbClr val="000000"/>
                </a:solidFill>
              </a:rPr>
              <a:t>menuItem1</a:t>
            </a:r>
            <a: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r>
              <a:rPr>
                <a:solidFill>
                  <a:srgbClr val="000000"/>
                </a:solidFill>
              </a:rPr>
              <a:t>menu</a:t>
            </a:r>
            <a:r>
              <a:t>.getItems().add(</a:t>
            </a:r>
            <a:r>
              <a:rPr>
                <a:solidFill>
                  <a:srgbClr val="000000"/>
                </a:solidFill>
              </a:rPr>
              <a:t>menuItem2</a:t>
            </a:r>
            <a: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r>
              <a:rPr>
                <a:solidFill>
                  <a:srgbClr val="000000"/>
                </a:solidFill>
              </a:rPr>
              <a:t>menuItem1</a:t>
            </a:r>
            <a:r>
              <a:t>.setOnAction(e -&gt; {</a:t>
            </a:r>
          </a:p>
          <a:p>
            <a:pPr marL="0" indent="0" defTabSz="342900">
              <a:lnSpc>
                <a:spcPct val="100000"/>
              </a:lnSpc>
              <a:spcBef>
                <a:spcPts val="0"/>
              </a:spcBef>
              <a:buClrTx/>
              <a:buSzTx/>
              <a:buFontTx/>
              <a:buNone/>
              <a:defRPr sz="1500">
                <a:solidFill>
                  <a:srgbClr val="077D16"/>
                </a:solidFill>
                <a:latin typeface="Courier New"/>
                <a:ea typeface="Courier New"/>
                <a:cs typeface="Courier New"/>
                <a:sym typeface="Courier New"/>
              </a:defRPr>
            </a:pPr>
            <a:r>
              <a:rPr>
                <a:solidFill>
                  <a:srgbClr val="080808"/>
                </a:solidFill>
              </a:rPr>
              <a:t>            </a:t>
            </a:r>
            <a:r>
              <a:rPr>
                <a:solidFill>
                  <a:srgbClr val="000000"/>
                </a:solidFill>
              </a:rPr>
              <a:t>System</a:t>
            </a:r>
            <a:r>
              <a:rPr>
                <a:solidFill>
                  <a:srgbClr val="080808"/>
                </a:solidFill>
              </a:rPr>
              <a:t>.</a:t>
            </a:r>
            <a:r>
              <a:rPr i="1">
                <a:solidFill>
                  <a:srgbClr val="872094"/>
                </a:solidFill>
              </a:rPr>
              <a:t>out</a:t>
            </a:r>
            <a:r>
              <a:rPr>
                <a:solidFill>
                  <a:srgbClr val="080808"/>
                </a:solidFill>
              </a:rPr>
              <a:t>.println(</a:t>
            </a:r>
            <a:r>
              <a:t>"Menu Item 1 Selected"</a:t>
            </a:r>
            <a:r>
              <a:rPr>
                <a:solidFill>
                  <a:srgbClr val="080808"/>
                </a:solidFill>
              </a:rP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r>
              <a:rPr>
                <a:solidFill>
                  <a:srgbClr val="000000"/>
                </a:solidFill>
              </a:rPr>
              <a:t>menuBar</a:t>
            </a:r>
            <a:r>
              <a:t>.getMenus().add(</a:t>
            </a:r>
            <a:r>
              <a:rPr>
                <a:solidFill>
                  <a:srgbClr val="000000"/>
                </a:solidFill>
              </a:rPr>
              <a:t>menu</a:t>
            </a:r>
            <a: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stage.show();</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endParaRPr/>
          </a:p>
          <a:p>
            <a:pPr marL="0" indent="0" defTabSz="342900">
              <a:lnSpc>
                <a:spcPct val="100000"/>
              </a:lnSpc>
              <a:spcBef>
                <a:spcPts val="0"/>
              </a:spcBef>
              <a:buClrTx/>
              <a:buSzTx/>
              <a:buFontTx/>
              <a:buNone/>
              <a:defRPr sz="150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r>
              <a:rPr i="1"/>
              <a:t>launch</a:t>
            </a:r>
            <a:r>
              <a:t>();</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    }</a:t>
            </a:r>
          </a:p>
          <a:p>
            <a:pPr marL="0" indent="0" defTabSz="342900">
              <a:lnSpc>
                <a:spcPct val="100000"/>
              </a:lnSpc>
              <a:spcBef>
                <a:spcPts val="0"/>
              </a:spcBef>
              <a:buClrTx/>
              <a:buSzTx/>
              <a:buFontTx/>
              <a:buNone/>
              <a:defRPr sz="1500">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a:t>
            </a:r>
            <a:r>
              <a:rPr dirty="0"/>
              <a:t> Program </a:t>
            </a:r>
            <a:br>
              <a:rPr dirty="0"/>
            </a:br>
            <a:r>
              <a:rPr lang="en-US" sz="4800" dirty="0">
                <a:solidFill>
                  <a:srgbClr val="00B050"/>
                </a:solidFill>
              </a:rPr>
              <a:t>Example</a:t>
            </a:r>
            <a:r>
              <a:rPr sz="4800" dirty="0">
                <a:solidFill>
                  <a:srgbClr val="00B050"/>
                </a:solidFill>
              </a:rPr>
              <a:t> - 5</a:t>
            </a:r>
          </a:p>
        </p:txBody>
      </p:sp>
      <p:sp>
        <p:nvSpPr>
          <p:cNvPr id="153"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Let's prepare a visual program using the combo box and menu.</a:t>
            </a:r>
            <a:endParaRPr dirty="0"/>
          </a:p>
        </p:txBody>
      </p:sp>
      <p:sp>
        <p:nvSpPr>
          <p:cNvPr id="154"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37</a:t>
            </a:fld>
            <a:endParaRPr/>
          </a:p>
        </p:txBody>
      </p:sp>
      <p:pic>
        <p:nvPicPr>
          <p:cNvPr id="155" name="Screen Shot 2022-05-17 at 10.01.18.png" descr="Screen Shot 2022-05-17 at 10.01.18.png"/>
          <p:cNvPicPr>
            <a:picLocks noChangeAspect="1"/>
          </p:cNvPicPr>
          <p:nvPr/>
        </p:nvPicPr>
        <p:blipFill>
          <a:blip r:embed="rId2"/>
          <a:stretch>
            <a:fillRect/>
          </a:stretch>
        </p:blipFill>
        <p:spPr>
          <a:xfrm>
            <a:off x="2872730" y="4320678"/>
            <a:ext cx="9042401" cy="9398001"/>
          </a:xfrm>
          <a:prstGeom prst="rect">
            <a:avLst/>
          </a:prstGeom>
          <a:ln w="12700">
            <a:miter lim="400000"/>
          </a:ln>
        </p:spPr>
      </p:pic>
      <p:pic>
        <p:nvPicPr>
          <p:cNvPr id="156" name="Screen Shot 2022-05-17 at 10.01.39.png" descr="Screen Shot 2022-05-17 at 10.01.39.png"/>
          <p:cNvPicPr>
            <a:picLocks noChangeAspect="1"/>
          </p:cNvPicPr>
          <p:nvPr/>
        </p:nvPicPr>
        <p:blipFill>
          <a:blip r:embed="rId3"/>
          <a:stretch>
            <a:fillRect/>
          </a:stretch>
        </p:blipFill>
        <p:spPr>
          <a:xfrm>
            <a:off x="12811278" y="4320678"/>
            <a:ext cx="9042401" cy="9398001"/>
          </a:xfrm>
          <a:prstGeom prst="rect">
            <a:avLst/>
          </a:prstGeom>
          <a:ln w="12700">
            <a:miter lim="400000"/>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Combo Box Programı"/>
          <p:cNvSpPr txBox="1">
            <a:spLocks noGrp="1"/>
          </p:cNvSpPr>
          <p:nvPr>
            <p:ph type="title"/>
          </p:nvPr>
        </p:nvSpPr>
        <p:spPr>
          <a:prstGeom prst="rect">
            <a:avLst/>
          </a:prstGeom>
        </p:spPr>
        <p:txBody>
          <a:bodyPr/>
          <a:lstStyle/>
          <a:p>
            <a:r>
              <a:rPr dirty="0"/>
              <a:t>Combo Box Program</a:t>
            </a:r>
          </a:p>
        </p:txBody>
      </p:sp>
      <p:sp>
        <p:nvSpPr>
          <p:cNvPr id="159" name="package com.example.demo9;…"/>
          <p:cNvSpPr txBox="1">
            <a:spLocks noGrp="1"/>
          </p:cNvSpPr>
          <p:nvPr>
            <p:ph type="body" idx="1"/>
          </p:nvPr>
        </p:nvSpPr>
        <p:spPr>
          <a:prstGeom prst="rect">
            <a:avLst/>
          </a:prstGeom>
        </p:spPr>
        <p:txBody>
          <a:bodyPr/>
          <a:lstStyle/>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endParaRPr>
              <a:solidFill>
                <a:srgbClr val="080808"/>
              </a:solidFill>
            </a:endParaRP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endParaRPr>
              <a:solidFill>
                <a:srgbClr val="080808"/>
              </a:solidFill>
            </a:endParaRP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endParaRPr>
              <a:solidFill>
                <a:srgbClr val="080808"/>
              </a:solidFill>
            </a:endParaRP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457200">
              <a:lnSpc>
                <a:spcPct val="100000"/>
              </a:lnSpc>
              <a:spcBef>
                <a:spcPts val="0"/>
              </a:spcBef>
              <a:buClrTx/>
              <a:buSzTx/>
              <a:buFontTx/>
              <a:buNone/>
              <a:defRPr sz="2000">
                <a:solidFill>
                  <a:srgbClr val="9E880C"/>
                </a:solidFill>
                <a:latin typeface="Courier New"/>
                <a:ea typeface="Courier New"/>
                <a:cs typeface="Courier New"/>
                <a:sym typeface="Courier New"/>
              </a:defRPr>
            </a:pPr>
            <a:r>
              <a:rPr>
                <a:solidFill>
                  <a:srgbClr val="080808"/>
                </a:solidFill>
              </a:rPr>
              <a:t>    </a:t>
            </a:r>
            <a:r>
              <a:t>@Override</a:t>
            </a:r>
          </a:p>
          <a:p>
            <a:pPr marL="0" indent="0" defTabSz="457200">
              <a:lnSpc>
                <a:spcPct val="100000"/>
              </a:lnSpc>
              <a:spcBef>
                <a:spcPts val="0"/>
              </a:spcBef>
              <a:buClrTx/>
              <a:buSzTx/>
              <a:buFontTx/>
              <a:buNone/>
              <a:defRPr sz="200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80808"/>
                </a:solidFill>
              </a:rPr>
              <a:t>        </a:t>
            </a:r>
            <a:r>
              <a:t>FXMLLoader fxmlLoader </a:t>
            </a:r>
            <a:r>
              <a:rPr>
                <a:solidFill>
                  <a:srgbClr val="080808"/>
                </a:solidFill>
              </a:rPr>
              <a:t>= </a:t>
            </a:r>
            <a:r>
              <a:rPr>
                <a:solidFill>
                  <a:srgbClr val="0033B3"/>
                </a:solidFill>
              </a:rPr>
              <a:t>new </a:t>
            </a:r>
            <a:r>
              <a:rPr>
                <a:solidFill>
                  <a:srgbClr val="080808"/>
                </a:solidFill>
              </a:rPr>
              <a:t>FXMLLoader(</a:t>
            </a:r>
            <a:r>
              <a:t>HelloApplication</a:t>
            </a:r>
            <a:r>
              <a:rPr>
                <a:solidFill>
                  <a:srgbClr val="080808"/>
                </a:solidFill>
              </a:rPr>
              <a:t>.</a:t>
            </a:r>
            <a:r>
              <a:rPr>
                <a:solidFill>
                  <a:srgbClr val="0033B3"/>
                </a:solidFill>
              </a:rPr>
              <a:t>class</a:t>
            </a:r>
            <a:r>
              <a:rPr>
                <a:solidFill>
                  <a:srgbClr val="080808"/>
                </a:solidFill>
              </a:rPr>
              <a:t>.getResource(</a:t>
            </a:r>
            <a:r>
              <a:rPr>
                <a:solidFill>
                  <a:srgbClr val="077D16"/>
                </a:solidFill>
              </a:rPr>
              <a:t>"hello-view.fxml"</a:t>
            </a:r>
            <a:r>
              <a:rPr>
                <a:solidFill>
                  <a:srgbClr val="080808"/>
                </a:solidFill>
              </a:rPr>
              <a:t>));</a:t>
            </a:r>
          </a:p>
          <a:p>
            <a:pPr marL="0" indent="0" defTabSz="457200">
              <a:lnSpc>
                <a:spcPct val="100000"/>
              </a:lnSpc>
              <a:spcBef>
                <a:spcPts val="0"/>
              </a:spcBef>
              <a:buClrTx/>
              <a:buSzTx/>
              <a:buFontTx/>
              <a:buNone/>
              <a:defRPr sz="200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fxmlLoader</a:t>
            </a:r>
            <a:r>
              <a:rPr>
                <a:solidFill>
                  <a:srgbClr val="080808"/>
                </a:solidFill>
              </a:rPr>
              <a:t>.load(), </a:t>
            </a:r>
            <a:r>
              <a:rPr>
                <a:solidFill>
                  <a:srgbClr val="1750EB"/>
                </a:solidFill>
              </a:rPr>
              <a:t>600</a:t>
            </a:r>
            <a:r>
              <a:rPr>
                <a:solidFill>
                  <a:srgbClr val="080808"/>
                </a:solidFill>
              </a:rPr>
              <a:t>, </a:t>
            </a:r>
            <a:r>
              <a:rPr>
                <a:solidFill>
                  <a:srgbClr val="1750EB"/>
                </a:solidFill>
              </a:rPr>
              <a:t>600</a:t>
            </a:r>
            <a:r>
              <a:rPr>
                <a:solidFill>
                  <a:srgbClr val="080808"/>
                </a:solidFill>
              </a:rP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stage.setTitle(</a:t>
            </a:r>
            <a:r>
              <a:rPr>
                <a:solidFill>
                  <a:srgbClr val="077D16"/>
                </a:solidFill>
              </a:rPr>
              <a:t>"Hello!"</a:t>
            </a:r>
            <a: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endParaRP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stage.show();</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endParaRPr/>
          </a:p>
          <a:p>
            <a:pPr marL="0" indent="0" defTabSz="457200">
              <a:lnSpc>
                <a:spcPct val="100000"/>
              </a:lnSpc>
              <a:spcBef>
                <a:spcPts val="0"/>
              </a:spcBef>
              <a:buClrTx/>
              <a:buSzTx/>
              <a:buFontTx/>
              <a:buNone/>
              <a:defRPr sz="200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a:t>
            </a:r>
            <a:r>
              <a:rPr i="1"/>
              <a:t>launch</a:t>
            </a:r>
            <a:r>
              <a:t>();</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    }</a:t>
            </a:r>
          </a:p>
          <a:p>
            <a:pPr marL="0" indent="0" defTabSz="457200">
              <a:lnSpc>
                <a:spcPct val="100000"/>
              </a:lnSpc>
              <a:spcBef>
                <a:spcPts val="0"/>
              </a:spcBef>
              <a:buClrTx/>
              <a:buSzTx/>
              <a:buFontTx/>
              <a:buNone/>
              <a:defRPr sz="2000">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ombo Box Programı"/>
          <p:cNvSpPr txBox="1">
            <a:spLocks noGrp="1"/>
          </p:cNvSpPr>
          <p:nvPr>
            <p:ph type="title"/>
          </p:nvPr>
        </p:nvSpPr>
        <p:spPr>
          <a:prstGeom prst="rect">
            <a:avLst/>
          </a:prstGeom>
        </p:spPr>
        <p:txBody>
          <a:bodyPr/>
          <a:lstStyle/>
          <a:p>
            <a:r>
              <a:rPr dirty="0"/>
              <a:t>Combo Box Program</a:t>
            </a:r>
          </a:p>
        </p:txBody>
      </p:sp>
      <p:sp>
        <p:nvSpPr>
          <p:cNvPr id="162" name="package com.example.demo9;…"/>
          <p:cNvSpPr txBox="1">
            <a:spLocks noGrp="1"/>
          </p:cNvSpPr>
          <p:nvPr>
            <p:ph type="body" idx="1"/>
          </p:nvPr>
        </p:nvSpPr>
        <p:spPr>
          <a:prstGeom prst="rect">
            <a:avLst/>
          </a:prstGeom>
        </p:spPr>
        <p:txBody>
          <a:bodyPr/>
          <a:lstStyle/>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javafx.collections.FXCollections</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javafx.collections.ObservableList</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javafx.event.ActionEvent</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javafx.fxml.</a:t>
            </a:r>
            <a:r>
              <a:rPr>
                <a:solidFill>
                  <a:srgbClr val="9E880C"/>
                </a:solidFill>
              </a:rPr>
              <a:t>FXML</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javafx.fxml.Initializable</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javafx.scene.control.ComboBox</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javafx.scene.control.Label</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java.net.URL</a:t>
            </a:r>
            <a:r>
              <a:rPr>
                <a:solidFill>
                  <a:srgbClr val="080808"/>
                </a:solidFill>
              </a:rPr>
              <a:t>;</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import </a:t>
            </a:r>
            <a:r>
              <a:t>java.util.ResourceBundle</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0033B3"/>
                </a:solidFill>
              </a:rPr>
              <a:t>public class </a:t>
            </a:r>
            <a:r>
              <a:t>HelloController </a:t>
            </a:r>
            <a:r>
              <a:rPr>
                <a:solidFill>
                  <a:srgbClr val="0033B3"/>
                </a:solidFill>
              </a:rPr>
              <a:t>implements </a:t>
            </a:r>
            <a:r>
              <a:t>Initializable  </a:t>
            </a:r>
            <a:r>
              <a:rPr>
                <a:solidFill>
                  <a:srgbClr val="080808"/>
                </a:solidFill>
              </a:rPr>
              <a:t>{</a:t>
            </a: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@FXML</a:t>
            </a:r>
          </a:p>
          <a:p>
            <a:pPr marL="0" indent="0" defTabSz="434340">
              <a:lnSpc>
                <a:spcPct val="100000"/>
              </a:lnSpc>
              <a:spcBef>
                <a:spcPts val="0"/>
              </a:spcBef>
              <a:buClrTx/>
              <a:buSzTx/>
              <a:buFontTx/>
              <a:buNone/>
              <a:defRPr sz="1615">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ComboBox</a:t>
            </a:r>
            <a:r>
              <a:rPr>
                <a:solidFill>
                  <a:srgbClr val="080808"/>
                </a:solidFill>
              </a:rPr>
              <a:t>&lt;</a:t>
            </a:r>
            <a:r>
              <a:rPr>
                <a:solidFill>
                  <a:srgbClr val="000000"/>
                </a:solidFill>
              </a:rPr>
              <a:t>String</a:t>
            </a:r>
            <a:r>
              <a:rPr>
                <a:solidFill>
                  <a:srgbClr val="080808"/>
                </a:solidFill>
              </a:rPr>
              <a:t>&gt; </a:t>
            </a:r>
            <a:r>
              <a:rPr>
                <a:solidFill>
                  <a:srgbClr val="872094"/>
                </a:solidFill>
              </a:rPr>
              <a:t>comboBox</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@FXML</a:t>
            </a:r>
          </a:p>
          <a:p>
            <a:pPr marL="0" indent="0" defTabSz="434340">
              <a:lnSpc>
                <a:spcPct val="100000"/>
              </a:lnSpc>
              <a:spcBef>
                <a:spcPts val="0"/>
              </a:spcBef>
              <a:buClrTx/>
              <a:buSzTx/>
              <a:buFontTx/>
              <a:buNone/>
              <a:defRPr sz="1615">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Label </a:t>
            </a:r>
            <a:r>
              <a:rPr>
                <a:solidFill>
                  <a:srgbClr val="872094"/>
                </a:solidFill>
              </a:rPr>
              <a:t>ekran</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@FXML</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9E880C"/>
                </a:solidFill>
              </a:rPr>
              <a:t>    </a:t>
            </a:r>
            <a:r>
              <a:rPr>
                <a:solidFill>
                  <a:srgbClr val="0033B3"/>
                </a:solidFill>
              </a:rPr>
              <a:t>private </a:t>
            </a:r>
            <a:r>
              <a:t>MenuItem </a:t>
            </a:r>
            <a:r>
              <a:rPr>
                <a:solidFill>
                  <a:srgbClr val="872094"/>
                </a:solidFill>
              </a:rPr>
              <a:t>yaz</a:t>
            </a:r>
            <a:r>
              <a:rPr>
                <a:solidFill>
                  <a:srgbClr val="080808"/>
                </a:solidFill>
              </a:rP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solidFill>
                <a:srgbClr val="080808"/>
              </a:solidFill>
            </a:endParaRP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@FXML</a:t>
            </a:r>
          </a:p>
          <a:p>
            <a:pPr marL="0" indent="0" defTabSz="434340">
              <a:lnSpc>
                <a:spcPct val="100000"/>
              </a:lnSpc>
              <a:spcBef>
                <a:spcPts val="0"/>
              </a:spcBef>
              <a:buClrTx/>
              <a:buSzTx/>
              <a:buFontTx/>
              <a:buNone/>
              <a:defRPr sz="1615">
                <a:latin typeface="Courier New"/>
                <a:ea typeface="Courier New"/>
                <a:cs typeface="Courier New"/>
                <a:sym typeface="Courier New"/>
              </a:defRPr>
            </a:pPr>
            <a:r>
              <a:rPr>
                <a:solidFill>
                  <a:srgbClr val="9E880C"/>
                </a:solidFill>
              </a:rPr>
              <a:t>    </a:t>
            </a:r>
            <a:r>
              <a:rPr>
                <a:solidFill>
                  <a:srgbClr val="0033B3"/>
                </a:solidFill>
              </a:rPr>
              <a:t>void </a:t>
            </a:r>
            <a:r>
              <a:rPr>
                <a:solidFill>
                  <a:srgbClr val="00627A"/>
                </a:solidFill>
              </a:rPr>
              <a:t>ekranaYaz</a:t>
            </a:r>
            <a:r>
              <a:rPr>
                <a:solidFill>
                  <a:srgbClr val="080808"/>
                </a:solidFill>
              </a:rPr>
              <a:t>(</a:t>
            </a:r>
            <a:r>
              <a:t>ActionEvent </a:t>
            </a:r>
            <a:r>
              <a:rPr>
                <a:solidFill>
                  <a:srgbClr val="080808"/>
                </a:solidFill>
              </a:rPr>
              <a:t>event) {</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r>
              <a:rPr>
                <a:solidFill>
                  <a:srgbClr val="872094"/>
                </a:solidFill>
              </a:rPr>
              <a:t>ekran</a:t>
            </a:r>
            <a:r>
              <a:t>.setText(</a:t>
            </a:r>
            <a:r>
              <a:rPr>
                <a:solidFill>
                  <a:srgbClr val="872094"/>
                </a:solidFill>
              </a:rPr>
              <a:t>comboBox</a:t>
            </a:r>
            <a:r>
              <a:t>.getValue().toString());</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@FXML</a:t>
            </a:r>
          </a:p>
          <a:p>
            <a:pPr marL="0" indent="0" defTabSz="434340">
              <a:lnSpc>
                <a:spcPct val="100000"/>
              </a:lnSpc>
              <a:spcBef>
                <a:spcPts val="0"/>
              </a:spcBef>
              <a:buClrTx/>
              <a:buSzTx/>
              <a:buFontTx/>
              <a:buNone/>
              <a:defRPr sz="1615">
                <a:solidFill>
                  <a:srgbClr val="00627A"/>
                </a:solidFill>
                <a:latin typeface="Courier New"/>
                <a:ea typeface="Courier New"/>
                <a:cs typeface="Courier New"/>
                <a:sym typeface="Courier New"/>
              </a:defRPr>
            </a:pPr>
            <a:r>
              <a:rPr>
                <a:solidFill>
                  <a:srgbClr val="9E880C"/>
                </a:solidFill>
              </a:rPr>
              <a:t>    </a:t>
            </a:r>
            <a:r>
              <a:rPr>
                <a:solidFill>
                  <a:srgbClr val="0033B3"/>
                </a:solidFill>
              </a:rPr>
              <a:t>void </a:t>
            </a:r>
            <a:r>
              <a:t>menudenSecEkranaYaz</a:t>
            </a:r>
            <a:r>
              <a:rPr>
                <a:solidFill>
                  <a:srgbClr val="080808"/>
                </a:solidFill>
              </a:rPr>
              <a:t>(</a:t>
            </a:r>
            <a:r>
              <a:rPr>
                <a:solidFill>
                  <a:srgbClr val="000000"/>
                </a:solidFill>
              </a:rPr>
              <a:t>ActionEvent </a:t>
            </a:r>
            <a:r>
              <a:rPr>
                <a:solidFill>
                  <a:srgbClr val="080808"/>
                </a:solidFill>
              </a:rPr>
              <a:t>event) {</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r>
              <a:rPr>
                <a:solidFill>
                  <a:srgbClr val="872094"/>
                </a:solidFill>
              </a:rPr>
              <a:t>ekran</a:t>
            </a:r>
            <a:r>
              <a:t>.setText(</a:t>
            </a:r>
            <a:r>
              <a:rPr>
                <a:solidFill>
                  <a:srgbClr val="872094"/>
                </a:solidFill>
              </a:rPr>
              <a:t>comboBox</a:t>
            </a:r>
            <a:r>
              <a:t>.getValue().toString()+</a:t>
            </a:r>
            <a:r>
              <a:rPr>
                <a:solidFill>
                  <a:srgbClr val="077D16"/>
                </a:solidFill>
              </a:rPr>
              <a:t>", menuden seçtiniz."</a:t>
            </a:r>
            <a: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endParaRPr/>
          </a:p>
          <a:p>
            <a:pPr marL="0" indent="0" defTabSz="434340">
              <a:lnSpc>
                <a:spcPct val="100000"/>
              </a:lnSpc>
              <a:spcBef>
                <a:spcPts val="0"/>
              </a:spcBef>
              <a:buClrTx/>
              <a:buSzTx/>
              <a:buFontTx/>
              <a:buNone/>
              <a:defRPr sz="1615">
                <a:solidFill>
                  <a:srgbClr val="9E880C"/>
                </a:solidFill>
                <a:latin typeface="Courier New"/>
                <a:ea typeface="Courier New"/>
                <a:cs typeface="Courier New"/>
                <a:sym typeface="Courier New"/>
              </a:defRPr>
            </a:pPr>
            <a:r>
              <a:rPr>
                <a:solidFill>
                  <a:srgbClr val="080808"/>
                </a:solidFill>
              </a:rPr>
              <a:t>    </a:t>
            </a:r>
            <a:r>
              <a:t>@Override</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rPr>
                <a:solidFill>
                  <a:srgbClr val="9E880C"/>
                </a:solidFill>
              </a:rPr>
              <a:t>    </a:t>
            </a:r>
            <a:r>
              <a:rPr>
                <a:solidFill>
                  <a:srgbClr val="0033B3"/>
                </a:solidFill>
              </a:rPr>
              <a:t>public void </a:t>
            </a:r>
            <a:r>
              <a:rPr>
                <a:solidFill>
                  <a:srgbClr val="00627A"/>
                </a:solidFill>
              </a:rPr>
              <a:t>initialize</a:t>
            </a:r>
            <a:r>
              <a:t>(</a:t>
            </a:r>
            <a:r>
              <a:rPr>
                <a:solidFill>
                  <a:srgbClr val="000000"/>
                </a:solidFill>
              </a:rPr>
              <a:t>URL </a:t>
            </a:r>
            <a:r>
              <a:t>url, </a:t>
            </a:r>
            <a:r>
              <a:rPr>
                <a:solidFill>
                  <a:srgbClr val="000000"/>
                </a:solidFill>
              </a:rPr>
              <a:t>ResourceBundle </a:t>
            </a:r>
            <a:r>
              <a:t>resourceBundle) {</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r>
              <a:rPr>
                <a:solidFill>
                  <a:srgbClr val="000000"/>
                </a:solidFill>
              </a:rPr>
              <a:t>ObservableList </a:t>
            </a:r>
            <a:r>
              <a:t>&lt;</a:t>
            </a:r>
            <a:r>
              <a:rPr>
                <a:solidFill>
                  <a:srgbClr val="000000"/>
                </a:solidFill>
              </a:rPr>
              <a:t>String</a:t>
            </a:r>
            <a:r>
              <a:t>&gt; </a:t>
            </a:r>
            <a:r>
              <a:rPr>
                <a:solidFill>
                  <a:srgbClr val="000000"/>
                </a:solidFill>
              </a:rPr>
              <a:t>liste</a:t>
            </a:r>
            <a:r>
              <a:t>= </a:t>
            </a:r>
            <a:r>
              <a:rPr>
                <a:solidFill>
                  <a:srgbClr val="000000"/>
                </a:solidFill>
              </a:rPr>
              <a:t>FXCollections</a:t>
            </a:r>
            <a:r>
              <a:t>.</a:t>
            </a:r>
            <a:r>
              <a:rPr i="1"/>
              <a:t>observableArrayList</a:t>
            </a:r>
            <a:r>
              <a:t>(</a:t>
            </a:r>
            <a:r>
              <a:rPr>
                <a:solidFill>
                  <a:srgbClr val="077D16"/>
                </a:solidFill>
              </a:rPr>
              <a:t>"Otomobil"</a:t>
            </a:r>
            <a:r>
              <a:t>, </a:t>
            </a:r>
            <a:r>
              <a:rPr>
                <a:solidFill>
                  <a:srgbClr val="077D16"/>
                </a:solidFill>
              </a:rPr>
              <a:t>"Kamyon"</a:t>
            </a:r>
            <a: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r>
              <a:rPr>
                <a:solidFill>
                  <a:srgbClr val="872094"/>
                </a:solidFill>
              </a:rPr>
              <a:t>comboBox</a:t>
            </a:r>
            <a:r>
              <a:t>.setItems(</a:t>
            </a:r>
            <a:r>
              <a:rPr>
                <a:solidFill>
                  <a:srgbClr val="000000"/>
                </a:solidFill>
              </a:rPr>
              <a:t>liste</a:t>
            </a:r>
            <a:r>
              <a:t>);</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    }</a:t>
            </a:r>
          </a:p>
          <a:p>
            <a:pPr marL="0" indent="0" defTabSz="434340">
              <a:lnSpc>
                <a:spcPct val="100000"/>
              </a:lnSpc>
              <a:spcBef>
                <a:spcPts val="0"/>
              </a:spcBef>
              <a:buClrTx/>
              <a:buSzTx/>
              <a:buFontTx/>
              <a:buNone/>
              <a:defRPr sz="1615">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Geçen Haftaki Dersimizi Hatırlayalım"/>
          <p:cNvSpPr txBox="1">
            <a:spLocks noGrp="1"/>
          </p:cNvSpPr>
          <p:nvPr>
            <p:ph type="title"/>
          </p:nvPr>
        </p:nvSpPr>
        <p:spPr>
          <a:xfrm>
            <a:off x="765750" y="263524"/>
            <a:ext cx="22852500" cy="2022445"/>
          </a:xfrm>
          <a:prstGeom prst="rect">
            <a:avLst/>
          </a:prstGeom>
        </p:spPr>
        <p:txBody>
          <a:bodyPr/>
          <a:lstStyle/>
          <a:p>
            <a:r>
              <a:rPr lang="en-US" dirty="0"/>
              <a:t>Last Lecture</a:t>
            </a:r>
          </a:p>
        </p:txBody>
      </p:sp>
      <p:sp>
        <p:nvSpPr>
          <p:cNvPr id="54" name="Özyinelemeli fonksiyonları öğrendik. Özyinelemeli fonksiyon, metodun kendi içinde bir daha çağırılması idi."/>
          <p:cNvSpPr txBox="1">
            <a:spLocks noGrp="1"/>
          </p:cNvSpPr>
          <p:nvPr>
            <p:ph type="body" idx="1"/>
          </p:nvPr>
        </p:nvSpPr>
        <p:spPr>
          <a:xfrm>
            <a:off x="7628959" y="2606681"/>
            <a:ext cx="15916812" cy="9823486"/>
          </a:xfrm>
          <a:prstGeom prst="rect">
            <a:avLst/>
          </a:prstGeom>
        </p:spPr>
        <p:txBody>
          <a:bodyPr/>
          <a:lstStyle/>
          <a:p>
            <a:r>
              <a:rPr lang="en-US" dirty="0"/>
              <a:t>JavaFX examples.</a:t>
            </a:r>
            <a:endParaRPr dirty="0"/>
          </a:p>
        </p:txBody>
      </p:sp>
      <p:sp>
        <p:nvSpPr>
          <p:cNvPr id="55" name="Slide Number"/>
          <p:cNvSpPr txBox="1">
            <a:spLocks noGrp="1"/>
          </p:cNvSpPr>
          <p:nvPr>
            <p:ph type="sldNum" sz="quarter" idx="4294967295"/>
          </p:nvPr>
        </p:nvSpPr>
        <p:spPr>
          <a:xfrm>
            <a:off x="20757415" y="12835911"/>
            <a:ext cx="349980" cy="48382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pic>
        <p:nvPicPr>
          <p:cNvPr id="56" name="The Java Community Process(SM) Program - java-in-education - index" descr="The Java Community Process(SM) Program - java-in-education - index"/>
          <p:cNvPicPr>
            <a:picLocks noChangeAspect="1"/>
          </p:cNvPicPr>
          <p:nvPr/>
        </p:nvPicPr>
        <p:blipFill>
          <a:blip r:embed="rId2"/>
          <a:stretch>
            <a:fillRect/>
          </a:stretch>
        </p:blipFill>
        <p:spPr>
          <a:xfrm>
            <a:off x="381000" y="2620959"/>
            <a:ext cx="7100362" cy="5610127"/>
          </a:xfrm>
          <a:prstGeom prst="rect">
            <a:avLst/>
          </a:prstGeom>
          <a:ln w="12700">
            <a:miter lim="400000"/>
          </a:ln>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İlk Değer Atama"/>
          <p:cNvSpPr txBox="1">
            <a:spLocks noGrp="1"/>
          </p:cNvSpPr>
          <p:nvPr>
            <p:ph type="title"/>
          </p:nvPr>
        </p:nvSpPr>
        <p:spPr>
          <a:prstGeom prst="rect">
            <a:avLst/>
          </a:prstGeom>
        </p:spPr>
        <p:txBody>
          <a:bodyPr/>
          <a:lstStyle/>
          <a:p>
            <a:r>
              <a:rPr lang="en-US" dirty="0"/>
              <a:t>Assign an initial value</a:t>
            </a:r>
            <a:endParaRPr dirty="0"/>
          </a:p>
        </p:txBody>
      </p:sp>
      <p:sp>
        <p:nvSpPr>
          <p:cNvPr id="165" name="Scene Builder ile hazırladığınız ekrana ilk değer atamak için implements Initializable olarak class’ı oluşturmalıyız:"/>
          <p:cNvSpPr txBox="1">
            <a:spLocks noGrp="1"/>
          </p:cNvSpPr>
          <p:nvPr>
            <p:ph type="body" idx="1"/>
          </p:nvPr>
        </p:nvSpPr>
        <p:spPr>
          <a:prstGeom prst="rect">
            <a:avLst/>
          </a:prstGeom>
        </p:spPr>
        <p:txBody>
          <a:bodyPr/>
          <a:lstStyle/>
          <a:p>
            <a:r>
              <a:rPr lang="en-US" dirty="0"/>
              <a:t>To assign an initial value to the screen you prepare with Scene Builder, we must create the implements </a:t>
            </a:r>
            <a:r>
              <a:rPr lang="en-US" dirty="0" err="1"/>
              <a:t>Initializable</a:t>
            </a:r>
            <a:r>
              <a:rPr lang="en-US" dirty="0"/>
              <a:t> class:</a:t>
            </a:r>
            <a:endParaRPr dirty="0"/>
          </a:p>
        </p:txBody>
      </p:sp>
      <p:sp>
        <p:nvSpPr>
          <p:cNvPr id="166" name="public class HelloController implements Initializable  {…"/>
          <p:cNvSpPr txBox="1"/>
          <p:nvPr/>
        </p:nvSpPr>
        <p:spPr>
          <a:xfrm>
            <a:off x="5307480" y="6522174"/>
            <a:ext cx="21733236" cy="4749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457200">
              <a:defRPr sz="3000">
                <a:latin typeface="Courier New"/>
                <a:ea typeface="Courier New"/>
                <a:cs typeface="Courier New"/>
                <a:sym typeface="Courier New"/>
              </a:defRPr>
            </a:pPr>
            <a:r>
              <a:rPr>
                <a:solidFill>
                  <a:srgbClr val="0033B3"/>
                </a:solidFill>
              </a:rPr>
              <a:t>public class </a:t>
            </a:r>
            <a:r>
              <a:t>HelloController </a:t>
            </a:r>
            <a:r>
              <a:rPr>
                <a:solidFill>
                  <a:srgbClr val="0033B3"/>
                </a:solidFill>
              </a:rPr>
              <a:t>implements </a:t>
            </a:r>
            <a:r>
              <a:t>Initializable  </a:t>
            </a:r>
            <a:r>
              <a:rPr>
                <a:solidFill>
                  <a:srgbClr val="080808"/>
                </a:solidFill>
              </a:rPr>
              <a:t>{</a:t>
            </a:r>
          </a:p>
          <a:p>
            <a:pPr defTabSz="457200">
              <a:defRPr sz="3000">
                <a:solidFill>
                  <a:srgbClr val="9E880C"/>
                </a:solidFill>
                <a:latin typeface="Courier New"/>
                <a:ea typeface="Courier New"/>
                <a:cs typeface="Courier New"/>
                <a:sym typeface="Courier New"/>
              </a:defRPr>
            </a:pPr>
            <a:r>
              <a:rPr>
                <a:solidFill>
                  <a:srgbClr val="080808"/>
                </a:solidFill>
              </a:rPr>
              <a:t>    </a:t>
            </a:r>
            <a:r>
              <a:t>@FXML</a:t>
            </a:r>
          </a:p>
          <a:p>
            <a:pPr defTabSz="457200">
              <a:defRPr sz="3000">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ComboBox</a:t>
            </a:r>
            <a:r>
              <a:rPr>
                <a:solidFill>
                  <a:srgbClr val="080808"/>
                </a:solidFill>
              </a:rPr>
              <a:t>&lt;</a:t>
            </a:r>
            <a:r>
              <a:rPr>
                <a:solidFill>
                  <a:srgbClr val="000000"/>
                </a:solidFill>
              </a:rPr>
              <a:t>String</a:t>
            </a:r>
            <a:r>
              <a:rPr>
                <a:solidFill>
                  <a:srgbClr val="080808"/>
                </a:solidFill>
              </a:rPr>
              <a:t>&gt; </a:t>
            </a:r>
            <a:r>
              <a:rPr>
                <a:solidFill>
                  <a:srgbClr val="872094"/>
                </a:solidFill>
              </a:rPr>
              <a:t>comboBox</a:t>
            </a:r>
            <a:r>
              <a:rPr>
                <a:solidFill>
                  <a:srgbClr val="080808"/>
                </a:solidFill>
              </a:rPr>
              <a:t>;</a:t>
            </a:r>
          </a:p>
          <a:p>
            <a:pPr defTabSz="457200">
              <a:defRPr sz="3000">
                <a:solidFill>
                  <a:srgbClr val="080808"/>
                </a:solidFill>
                <a:latin typeface="Courier New"/>
                <a:ea typeface="Courier New"/>
                <a:cs typeface="Courier New"/>
                <a:sym typeface="Courier New"/>
              </a:defRPr>
            </a:pPr>
            <a:endParaRPr>
              <a:solidFill>
                <a:srgbClr val="080808"/>
              </a:solidFill>
            </a:endParaRPr>
          </a:p>
          <a:p>
            <a:pPr defTabSz="457200">
              <a:defRPr sz="3000">
                <a:solidFill>
                  <a:srgbClr val="9E880C"/>
                </a:solidFill>
                <a:latin typeface="Courier New"/>
                <a:ea typeface="Courier New"/>
                <a:cs typeface="Courier New"/>
                <a:sym typeface="Courier New"/>
              </a:defRPr>
            </a:pPr>
            <a:r>
              <a:rPr>
                <a:solidFill>
                  <a:srgbClr val="080808"/>
                </a:solidFill>
              </a:rPr>
              <a:t>    </a:t>
            </a:r>
            <a:r>
              <a:t>@Override</a:t>
            </a:r>
          </a:p>
          <a:p>
            <a:pPr defTabSz="457200">
              <a:defRPr sz="3000">
                <a:solidFill>
                  <a:srgbClr val="080808"/>
                </a:solidFill>
                <a:latin typeface="Courier New"/>
                <a:ea typeface="Courier New"/>
                <a:cs typeface="Courier New"/>
                <a:sym typeface="Courier New"/>
              </a:defRPr>
            </a:pPr>
            <a:r>
              <a:rPr>
                <a:solidFill>
                  <a:srgbClr val="9E880C"/>
                </a:solidFill>
              </a:rPr>
              <a:t>    </a:t>
            </a:r>
            <a:r>
              <a:rPr>
                <a:solidFill>
                  <a:srgbClr val="0033B3"/>
                </a:solidFill>
              </a:rPr>
              <a:t>public void </a:t>
            </a:r>
            <a:r>
              <a:rPr>
                <a:solidFill>
                  <a:srgbClr val="00627A"/>
                </a:solidFill>
              </a:rPr>
              <a:t>initialize</a:t>
            </a:r>
            <a:r>
              <a:t>(</a:t>
            </a:r>
            <a:r>
              <a:rPr>
                <a:solidFill>
                  <a:srgbClr val="000000"/>
                </a:solidFill>
              </a:rPr>
              <a:t>URL </a:t>
            </a:r>
            <a:r>
              <a:t>url, </a:t>
            </a:r>
            <a:r>
              <a:rPr>
                <a:solidFill>
                  <a:srgbClr val="000000"/>
                </a:solidFill>
              </a:rPr>
              <a:t>ResourceBundle </a:t>
            </a:r>
            <a:r>
              <a:t>resourceBundle) {</a:t>
            </a:r>
          </a:p>
          <a:p>
            <a:pPr defTabSz="457200">
              <a:defRPr sz="3000">
                <a:solidFill>
                  <a:srgbClr val="080808"/>
                </a:solidFill>
                <a:latin typeface="Courier New"/>
                <a:ea typeface="Courier New"/>
                <a:cs typeface="Courier New"/>
                <a:sym typeface="Courier New"/>
              </a:defRPr>
            </a:pPr>
            <a:r>
              <a:t>        </a:t>
            </a:r>
            <a:r>
              <a:rPr>
                <a:solidFill>
                  <a:srgbClr val="000000"/>
                </a:solidFill>
              </a:rPr>
              <a:t>ObservableList </a:t>
            </a:r>
            <a:r>
              <a:t>&lt;</a:t>
            </a:r>
            <a:r>
              <a:rPr>
                <a:solidFill>
                  <a:srgbClr val="000000"/>
                </a:solidFill>
              </a:rPr>
              <a:t>String</a:t>
            </a:r>
            <a:r>
              <a:t>&gt; </a:t>
            </a:r>
            <a:r>
              <a:rPr>
                <a:solidFill>
                  <a:srgbClr val="000000"/>
                </a:solidFill>
              </a:rPr>
              <a:t>liste</a:t>
            </a:r>
            <a:r>
              <a:t>= </a:t>
            </a:r>
            <a:r>
              <a:rPr>
                <a:solidFill>
                  <a:srgbClr val="000000"/>
                </a:solidFill>
              </a:rPr>
              <a:t>FXCollections</a:t>
            </a:r>
            <a:r>
              <a:t>.</a:t>
            </a:r>
            <a:r>
              <a:rPr i="1"/>
              <a:t>observableArrayList</a:t>
            </a:r>
            <a:r>
              <a:t>(</a:t>
            </a:r>
            <a:r>
              <a:rPr>
                <a:solidFill>
                  <a:srgbClr val="077D16"/>
                </a:solidFill>
              </a:rPr>
              <a:t>"Otomobil"</a:t>
            </a:r>
            <a:r>
              <a:t>, </a:t>
            </a:r>
            <a:r>
              <a:rPr>
                <a:solidFill>
                  <a:srgbClr val="077D16"/>
                </a:solidFill>
              </a:rPr>
              <a:t>"Kamyon"</a:t>
            </a:r>
            <a:r>
              <a:t>);</a:t>
            </a:r>
          </a:p>
          <a:p>
            <a:pPr defTabSz="457200">
              <a:defRPr sz="3000">
                <a:solidFill>
                  <a:srgbClr val="080808"/>
                </a:solidFill>
                <a:latin typeface="Courier New"/>
                <a:ea typeface="Courier New"/>
                <a:cs typeface="Courier New"/>
                <a:sym typeface="Courier New"/>
              </a:defRPr>
            </a:pPr>
            <a:r>
              <a:t>        </a:t>
            </a:r>
            <a:r>
              <a:rPr>
                <a:solidFill>
                  <a:srgbClr val="872094"/>
                </a:solidFill>
              </a:rPr>
              <a:t>comboBox</a:t>
            </a:r>
            <a:r>
              <a:t>.setItems(</a:t>
            </a:r>
            <a:r>
              <a:rPr>
                <a:solidFill>
                  <a:srgbClr val="000000"/>
                </a:solidFill>
              </a:rPr>
              <a:t>liste</a:t>
            </a:r>
            <a:r>
              <a:t>);</a:t>
            </a:r>
          </a:p>
          <a:p>
            <a:pPr defTabSz="457200">
              <a:defRPr sz="3000">
                <a:solidFill>
                  <a:srgbClr val="080808"/>
                </a:solidFill>
                <a:latin typeface="Courier New"/>
                <a:ea typeface="Courier New"/>
                <a:cs typeface="Courier New"/>
                <a:sym typeface="Courier New"/>
              </a:defRPr>
            </a:pPr>
            <a:r>
              <a:t>    }</a:t>
            </a:r>
          </a:p>
          <a:p>
            <a:pPr defTabSz="457200">
              <a:defRPr sz="3000">
                <a:solidFill>
                  <a:srgbClr val="080808"/>
                </a:solidFill>
                <a:latin typeface="Courier New"/>
                <a:ea typeface="Courier New"/>
                <a:cs typeface="Courier New"/>
                <a:sym typeface="Courier New"/>
              </a:defRPr>
            </a:pPr>
            <a:r>
              <a:t>}</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 Program</a:t>
            </a:r>
            <a:r>
              <a:rPr dirty="0"/>
              <a:t>, Radio button </a:t>
            </a:r>
            <a:br>
              <a:rPr dirty="0"/>
            </a:br>
            <a:r>
              <a:rPr lang="en-US" sz="4800" dirty="0">
                <a:solidFill>
                  <a:srgbClr val="00B050"/>
                </a:solidFill>
              </a:rPr>
              <a:t>Example</a:t>
            </a:r>
            <a:r>
              <a:rPr sz="4800" dirty="0">
                <a:solidFill>
                  <a:srgbClr val="00B050"/>
                </a:solidFill>
              </a:rPr>
              <a:t> - 6</a:t>
            </a:r>
          </a:p>
        </p:txBody>
      </p:sp>
      <p:sp>
        <p:nvSpPr>
          <p:cNvPr id="169"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Write the program according to the screenshot below.</a:t>
            </a:r>
            <a:endParaRPr dirty="0"/>
          </a:p>
        </p:txBody>
      </p:sp>
      <p:sp>
        <p:nvSpPr>
          <p:cNvPr id="170"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41</a:t>
            </a:fld>
            <a:endParaRPr/>
          </a:p>
        </p:txBody>
      </p:sp>
      <p:pic>
        <p:nvPicPr>
          <p:cNvPr id="171" name="Screen Shot 2022-05-09 at 21.21.01.png" descr="Screen Shot 2022-05-09 at 21.21.01.png"/>
          <p:cNvPicPr>
            <a:picLocks noChangeAspect="1"/>
          </p:cNvPicPr>
          <p:nvPr/>
        </p:nvPicPr>
        <p:blipFill>
          <a:blip r:embed="rId2"/>
          <a:stretch>
            <a:fillRect/>
          </a:stretch>
        </p:blipFill>
        <p:spPr>
          <a:xfrm>
            <a:off x="5966803" y="4602341"/>
            <a:ext cx="5486401" cy="4826001"/>
          </a:xfrm>
          <a:prstGeom prst="rect">
            <a:avLst/>
          </a:prstGeom>
          <a:ln w="12700">
            <a:miter lim="400000"/>
          </a:ln>
        </p:spPr>
      </p:pic>
      <p:pic>
        <p:nvPicPr>
          <p:cNvPr id="172" name="Screen Shot 2022-05-09 at 21.23.02.png" descr="Screen Shot 2022-05-09 at 21.23.02.png"/>
          <p:cNvPicPr>
            <a:picLocks noChangeAspect="1"/>
          </p:cNvPicPr>
          <p:nvPr/>
        </p:nvPicPr>
        <p:blipFill>
          <a:blip r:embed="rId3"/>
          <a:stretch>
            <a:fillRect/>
          </a:stretch>
        </p:blipFill>
        <p:spPr>
          <a:xfrm>
            <a:off x="12769874" y="3671185"/>
            <a:ext cx="11406727" cy="7694479"/>
          </a:xfrm>
          <a:prstGeom prst="rect">
            <a:avLst/>
          </a:prstGeom>
          <a:ln w="12700">
            <a:miter lim="400000"/>
          </a:ln>
        </p:spPr>
      </p:pic>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- 6</a:t>
            </a:r>
          </a:p>
        </p:txBody>
      </p:sp>
      <p:sp>
        <p:nvSpPr>
          <p:cNvPr id="175" name="Google Shape;112;p11"/>
          <p:cNvSpPr txBox="1">
            <a:spLocks noGrp="1"/>
          </p:cNvSpPr>
          <p:nvPr>
            <p:ph type="body" idx="1"/>
          </p:nvPr>
        </p:nvSpPr>
        <p:spPr>
          <a:xfrm>
            <a:off x="838230" y="2606682"/>
            <a:ext cx="22707542" cy="9823485"/>
          </a:xfrm>
          <a:prstGeom prst="rect">
            <a:avLst/>
          </a:prstGeom>
        </p:spPr>
        <p:txBody>
          <a:bodyPr/>
          <a:lstStyle/>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package </a:t>
            </a:r>
            <a:r>
              <a:t>com.example.demo5</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457200">
              <a:spcBef>
                <a:spcPts val="0"/>
              </a:spcBef>
              <a:buClrTx/>
              <a:buSzTx/>
              <a:buFontTx/>
              <a:buNone/>
              <a:defRPr sz="2300">
                <a:solidFill>
                  <a:srgbClr val="9E880C"/>
                </a:solidFill>
                <a:latin typeface="Courier New"/>
                <a:ea typeface="Courier New"/>
                <a:cs typeface="Courier New"/>
                <a:sym typeface="Courier New"/>
              </a:defRPr>
            </a:pPr>
            <a:r>
              <a:rPr>
                <a:solidFill>
                  <a:srgbClr val="080808"/>
                </a:solidFill>
              </a:rPr>
              <a:t>    </a:t>
            </a:r>
            <a:r>
              <a:t>@Override</a:t>
            </a:r>
          </a:p>
          <a:p>
            <a:pPr marL="0" indent="0" defTabSz="457200">
              <a:spcBef>
                <a:spcPts val="0"/>
              </a:spcBef>
              <a:buClrTx/>
              <a:buSzTx/>
              <a:buFontTx/>
              <a:buNone/>
              <a:defRPr sz="230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80808"/>
                </a:solidFill>
              </a:rPr>
              <a:t>        </a:t>
            </a:r>
            <a:r>
              <a:t>FXMLLoader fxmlLoader </a:t>
            </a:r>
            <a:r>
              <a:rPr>
                <a:solidFill>
                  <a:srgbClr val="080808"/>
                </a:solidFill>
              </a:rPr>
              <a:t>= </a:t>
            </a:r>
            <a:r>
              <a:rPr>
                <a:solidFill>
                  <a:srgbClr val="0033B3"/>
                </a:solidFill>
              </a:rPr>
              <a:t>new </a:t>
            </a:r>
            <a:r>
              <a:rPr>
                <a:solidFill>
                  <a:srgbClr val="080808"/>
                </a:solidFill>
              </a:rPr>
              <a:t>FXMLLoader(</a:t>
            </a:r>
            <a:r>
              <a:t>HelloApplication</a:t>
            </a:r>
            <a:r>
              <a:rPr>
                <a:solidFill>
                  <a:srgbClr val="080808"/>
                </a:solidFill>
              </a:rPr>
              <a:t>.</a:t>
            </a:r>
            <a:r>
              <a:rPr>
                <a:solidFill>
                  <a:srgbClr val="0033B3"/>
                </a:solidFill>
              </a:rPr>
              <a:t>class</a:t>
            </a:r>
            <a:r>
              <a:rPr>
                <a:solidFill>
                  <a:srgbClr val="080808"/>
                </a:solidFill>
              </a:rPr>
              <a:t>.getResource(</a:t>
            </a:r>
            <a:r>
              <a:rPr>
                <a:solidFill>
                  <a:srgbClr val="077D16"/>
                </a:solidFill>
              </a:rPr>
              <a:t>"hello-view.fxml"</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fxmlLoader</a:t>
            </a:r>
            <a:r>
              <a:rPr>
                <a:solidFill>
                  <a:srgbClr val="080808"/>
                </a:solidFill>
              </a:rPr>
              <a:t>.load(), </a:t>
            </a:r>
            <a:r>
              <a:rPr>
                <a:solidFill>
                  <a:srgbClr val="1750EB"/>
                </a:solidFill>
              </a:rPr>
              <a:t>320</a:t>
            </a:r>
            <a:r>
              <a:rPr>
                <a:solidFill>
                  <a:srgbClr val="080808"/>
                </a:solidFill>
              </a:rPr>
              <a:t>, </a:t>
            </a:r>
            <a:r>
              <a:rPr>
                <a:solidFill>
                  <a:srgbClr val="1750EB"/>
                </a:solidFill>
              </a:rPr>
              <a:t>240</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stage.setTitle(</a:t>
            </a:r>
            <a:r>
              <a:rPr>
                <a:solidFill>
                  <a:srgbClr val="077D16"/>
                </a:solidFill>
              </a:rPr>
              <a:t>"Kontroller!"</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stage.show();</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p>
          <a:p>
            <a:pPr marL="0" indent="0" defTabSz="457200">
              <a:spcBef>
                <a:spcPts val="0"/>
              </a:spcBef>
              <a:buClrTx/>
              <a:buSzTx/>
              <a:buFontTx/>
              <a:buNone/>
              <a:defRPr sz="230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i="1"/>
              <a:t>launch</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a:t>
            </a:r>
          </a:p>
        </p:txBody>
      </p:sp>
      <p:sp>
        <p:nvSpPr>
          <p:cNvPr id="176"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42</a:t>
            </a:fld>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- 6</a:t>
            </a:r>
          </a:p>
        </p:txBody>
      </p:sp>
      <p:sp>
        <p:nvSpPr>
          <p:cNvPr id="179" name="Google Shape;112;p11"/>
          <p:cNvSpPr txBox="1">
            <a:spLocks noGrp="1"/>
          </p:cNvSpPr>
          <p:nvPr>
            <p:ph type="body" idx="1"/>
          </p:nvPr>
        </p:nvSpPr>
        <p:spPr>
          <a:xfrm>
            <a:off x="838230" y="2606682"/>
            <a:ext cx="22707542" cy="9823485"/>
          </a:xfrm>
          <a:prstGeom prst="rect">
            <a:avLst/>
          </a:prstGeom>
        </p:spPr>
        <p:txBody>
          <a:bodyPr/>
          <a:lstStyle/>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package </a:t>
            </a:r>
            <a:r>
              <a:t>com.example.demo5</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javafx.fxml.</a:t>
            </a:r>
            <a:r>
              <a:rPr>
                <a:solidFill>
                  <a:srgbClr val="9E880C"/>
                </a:solidFill>
              </a:rPr>
              <a:t>FXML</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javafx.scene.control.CheckBox</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javafx.scene.control.ComboBox</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javafx.scene.control.Label</a:t>
            </a:r>
            <a:r>
              <a:rPr>
                <a:solidFill>
                  <a:srgbClr val="080808"/>
                </a:solidFill>
              </a:rPr>
              <a:t>;</a:t>
            </a: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import </a:t>
            </a:r>
            <a:r>
              <a:t>javafx.scene.control.RadioButton</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latin typeface="Courier New"/>
                <a:ea typeface="Courier New"/>
                <a:cs typeface="Courier New"/>
                <a:sym typeface="Courier New"/>
              </a:defRPr>
            </a:pPr>
            <a:r>
              <a:rPr>
                <a:solidFill>
                  <a:srgbClr val="0033B3"/>
                </a:solidFill>
              </a:rPr>
              <a:t>public class </a:t>
            </a:r>
            <a:r>
              <a:t>HelloController </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solidFill>
                  <a:srgbClr val="9E880C"/>
                </a:solidFill>
                <a:latin typeface="Courier New"/>
                <a:ea typeface="Courier New"/>
                <a:cs typeface="Courier New"/>
                <a:sym typeface="Courier New"/>
              </a:defRPr>
            </a:pPr>
            <a:r>
              <a:rPr>
                <a:solidFill>
                  <a:srgbClr val="080808"/>
                </a:solidFill>
              </a:rPr>
              <a:t>    </a:t>
            </a:r>
            <a:r>
              <a:t>@FXML</a:t>
            </a:r>
          </a:p>
          <a:p>
            <a:pPr marL="0" indent="0" defTabSz="457200">
              <a:spcBef>
                <a:spcPts val="0"/>
              </a:spcBef>
              <a:buClrTx/>
              <a:buSzTx/>
              <a:buFontTx/>
              <a:buNone/>
              <a:defRPr sz="2300">
                <a:latin typeface="Courier New"/>
                <a:ea typeface="Courier New"/>
                <a:cs typeface="Courier New"/>
                <a:sym typeface="Courier New"/>
              </a:defRPr>
            </a:pPr>
            <a:r>
              <a:rPr>
                <a:solidFill>
                  <a:srgbClr val="9E880C"/>
                </a:solidFill>
              </a:rPr>
              <a:t>    </a:t>
            </a:r>
            <a:r>
              <a:rPr>
                <a:solidFill>
                  <a:srgbClr val="0033B3"/>
                </a:solidFill>
              </a:rPr>
              <a:t>private </a:t>
            </a:r>
            <a:r>
              <a:t>RadioButton </a:t>
            </a:r>
            <a:r>
              <a:rPr>
                <a:solidFill>
                  <a:srgbClr val="872094"/>
                </a:solidFill>
              </a:rPr>
              <a:t>muzik</a:t>
            </a:r>
            <a:r>
              <a:rPr>
                <a:solidFill>
                  <a:srgbClr val="080808"/>
                </a:solidFill>
              </a:rPr>
              <a:t>, </a:t>
            </a:r>
            <a:r>
              <a:rPr>
                <a:solidFill>
                  <a:srgbClr val="872094"/>
                </a:solidFill>
              </a:rPr>
              <a:t>beden</a:t>
            </a:r>
            <a:r>
              <a:rPr>
                <a:solidFill>
                  <a:srgbClr val="080808"/>
                </a:solidFill>
              </a:rPr>
              <a:t>, </a:t>
            </a:r>
            <a:r>
              <a:rPr>
                <a:solidFill>
                  <a:srgbClr val="872094"/>
                </a:solidFill>
              </a:rPr>
              <a:t>satranc</a:t>
            </a:r>
            <a:r>
              <a:rPr>
                <a:solidFill>
                  <a:srgbClr val="080808"/>
                </a:solidFill>
              </a:rPr>
              <a:t>;</a:t>
            </a:r>
          </a:p>
          <a:p>
            <a:pPr marL="0" indent="0" defTabSz="457200">
              <a:spcBef>
                <a:spcPts val="0"/>
              </a:spcBef>
              <a:buClrTx/>
              <a:buSzTx/>
              <a:buFontTx/>
              <a:buNone/>
              <a:defRPr sz="2300">
                <a:solidFill>
                  <a:srgbClr val="9E880C"/>
                </a:solidFill>
                <a:latin typeface="Courier New"/>
                <a:ea typeface="Courier New"/>
                <a:cs typeface="Courier New"/>
                <a:sym typeface="Courier New"/>
              </a:defRPr>
            </a:pPr>
            <a:r>
              <a:rPr>
                <a:solidFill>
                  <a:srgbClr val="080808"/>
                </a:solidFill>
              </a:rPr>
              <a:t>    </a:t>
            </a:r>
            <a:r>
              <a:t>@FXML</a:t>
            </a:r>
          </a:p>
          <a:p>
            <a:pPr marL="0" indent="0" defTabSz="457200">
              <a:spcBef>
                <a:spcPts val="0"/>
              </a:spcBef>
              <a:buClrTx/>
              <a:buSzTx/>
              <a:buFontTx/>
              <a:buNone/>
              <a:defRPr sz="2300">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Label </a:t>
            </a:r>
            <a:r>
              <a:rPr>
                <a:solidFill>
                  <a:srgbClr val="872094"/>
                </a:solidFill>
              </a:rPr>
              <a:t>myLabel</a:t>
            </a:r>
            <a:r>
              <a:rPr>
                <a:solidFill>
                  <a:srgbClr val="080808"/>
                </a:solidFill>
              </a:rP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2300">
                <a:solidFill>
                  <a:srgbClr val="9E880C"/>
                </a:solidFill>
                <a:latin typeface="Courier New"/>
                <a:ea typeface="Courier New"/>
                <a:cs typeface="Courier New"/>
                <a:sym typeface="Courier New"/>
              </a:defRPr>
            </a:pPr>
            <a:r>
              <a:rPr>
                <a:solidFill>
                  <a:srgbClr val="080808"/>
                </a:solidFill>
              </a:rPr>
              <a:t>    </a:t>
            </a:r>
            <a:r>
              <a:t>@FXML</a:t>
            </a:r>
          </a:p>
          <a:p>
            <a:pPr marL="0" indent="0" defTabSz="457200">
              <a:spcBef>
                <a:spcPts val="0"/>
              </a:spcBef>
              <a:buClrTx/>
              <a:buSzTx/>
              <a:buFontTx/>
              <a:buNone/>
              <a:defRPr sz="2300">
                <a:solidFill>
                  <a:srgbClr val="0033B3"/>
                </a:solidFill>
                <a:latin typeface="Courier New"/>
                <a:ea typeface="Courier New"/>
                <a:cs typeface="Courier New"/>
                <a:sym typeface="Courier New"/>
              </a:defRPr>
            </a:pPr>
            <a:r>
              <a:rPr>
                <a:solidFill>
                  <a:srgbClr val="9E880C"/>
                </a:solidFill>
              </a:rPr>
              <a:t>    </a:t>
            </a:r>
            <a:r>
              <a:t>protected void </a:t>
            </a:r>
            <a:r>
              <a:rPr>
                <a:solidFill>
                  <a:srgbClr val="00627A"/>
                </a:solidFill>
              </a:rPr>
              <a:t>radioTikla</a:t>
            </a:r>
            <a:r>
              <a:rPr>
                <a:solidFill>
                  <a:srgbClr val="080808"/>
                </a:solidFill>
              </a:rPr>
              <a:t>() {</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0033B3"/>
                </a:solidFill>
              </a:rPr>
              <a:t>if </a:t>
            </a:r>
            <a:r>
              <a:t>(</a:t>
            </a:r>
            <a:r>
              <a:rPr>
                <a:solidFill>
                  <a:srgbClr val="872094"/>
                </a:solidFill>
              </a:rPr>
              <a:t>muzik</a:t>
            </a:r>
            <a:r>
              <a:t>.isSelected())</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872094"/>
                </a:solidFill>
              </a:rPr>
              <a:t>myLabel</a:t>
            </a:r>
            <a:r>
              <a:t>.setText(</a:t>
            </a:r>
            <a:r>
              <a:rPr>
                <a:solidFill>
                  <a:srgbClr val="077D16"/>
                </a:solidFill>
              </a:rPr>
              <a:t>"Müzik"</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0033B3"/>
                </a:solidFill>
              </a:rPr>
              <a:t>else if </a:t>
            </a:r>
            <a:r>
              <a:t>(</a:t>
            </a:r>
            <a:r>
              <a:rPr>
                <a:solidFill>
                  <a:srgbClr val="872094"/>
                </a:solidFill>
              </a:rPr>
              <a:t>beden</a:t>
            </a:r>
            <a:r>
              <a:t>.isSelected())</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872094"/>
                </a:solidFill>
              </a:rPr>
              <a:t>myLabel</a:t>
            </a:r>
            <a:r>
              <a:t>.setText(</a:t>
            </a:r>
            <a:r>
              <a:rPr>
                <a:solidFill>
                  <a:srgbClr val="077D16"/>
                </a:solidFill>
              </a:rPr>
              <a:t>"Beden"</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0033B3"/>
                </a:solidFill>
              </a:rPr>
              <a:t>else if </a:t>
            </a:r>
            <a:r>
              <a:t>(</a:t>
            </a:r>
            <a:r>
              <a:rPr>
                <a:solidFill>
                  <a:srgbClr val="872094"/>
                </a:solidFill>
              </a:rPr>
              <a:t>satranc</a:t>
            </a:r>
            <a:r>
              <a:t>.isSelected())</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r>
              <a:rPr>
                <a:solidFill>
                  <a:srgbClr val="872094"/>
                </a:solidFill>
              </a:rPr>
              <a:t>myLabel</a:t>
            </a:r>
            <a:r>
              <a:t>.setText(</a:t>
            </a:r>
            <a:r>
              <a:rPr>
                <a:solidFill>
                  <a:srgbClr val="077D16"/>
                </a:solidFill>
              </a:rPr>
              <a:t>"Satranç"</a:t>
            </a:r>
            <a:r>
              <a:t>);</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2300">
                <a:solidFill>
                  <a:srgbClr val="080808"/>
                </a:solidFill>
                <a:latin typeface="Courier New"/>
                <a:ea typeface="Courier New"/>
                <a:cs typeface="Courier New"/>
                <a:sym typeface="Courier New"/>
              </a:defRPr>
            </a:pPr>
            <a:r>
              <a:t>}</a:t>
            </a:r>
          </a:p>
        </p:txBody>
      </p:sp>
      <p:sp>
        <p:nvSpPr>
          <p:cNvPr id="180"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43</a:t>
            </a:fld>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a:t>
            </a:r>
            <a:r>
              <a:rPr dirty="0"/>
              <a:t> Program, Combo box </a:t>
            </a:r>
            <a:br>
              <a:rPr dirty="0"/>
            </a:br>
            <a:r>
              <a:rPr lang="en-US" sz="4800" dirty="0">
                <a:solidFill>
                  <a:srgbClr val="00B050"/>
                </a:solidFill>
              </a:rPr>
              <a:t>Example</a:t>
            </a:r>
            <a:r>
              <a:rPr sz="4800" dirty="0">
                <a:solidFill>
                  <a:srgbClr val="00B050"/>
                </a:solidFill>
              </a:rPr>
              <a:t> - 7</a:t>
            </a:r>
          </a:p>
        </p:txBody>
      </p:sp>
      <p:sp>
        <p:nvSpPr>
          <p:cNvPr id="183"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Write the program according to the screenshot below.</a:t>
            </a:r>
            <a:endParaRPr dirty="0"/>
          </a:p>
        </p:txBody>
      </p:sp>
      <p:sp>
        <p:nvSpPr>
          <p:cNvPr id="184"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44</a:t>
            </a:fld>
            <a:endParaRPr/>
          </a:p>
        </p:txBody>
      </p:sp>
      <p:pic>
        <p:nvPicPr>
          <p:cNvPr id="185" name="Screen Shot 2022-05-17 at 10.41.50.png" descr="Screen Shot 2022-05-17 at 10.41.50.png"/>
          <p:cNvPicPr>
            <a:picLocks noChangeAspect="1"/>
          </p:cNvPicPr>
          <p:nvPr/>
        </p:nvPicPr>
        <p:blipFill>
          <a:blip r:embed="rId2"/>
          <a:stretch>
            <a:fillRect/>
          </a:stretch>
        </p:blipFill>
        <p:spPr>
          <a:xfrm>
            <a:off x="7670800" y="3805992"/>
            <a:ext cx="9042401" cy="9398001"/>
          </a:xfrm>
          <a:prstGeom prst="rect">
            <a:avLst/>
          </a:prstGeom>
          <a:ln w="12700">
            <a:miter lim="400000"/>
          </a:ln>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- 7</a:t>
            </a:r>
          </a:p>
        </p:txBody>
      </p:sp>
      <p:sp>
        <p:nvSpPr>
          <p:cNvPr id="188" name="Google Shape;112;p11"/>
          <p:cNvSpPr txBox="1">
            <a:spLocks noGrp="1"/>
          </p:cNvSpPr>
          <p:nvPr>
            <p:ph type="body" idx="1"/>
          </p:nvPr>
        </p:nvSpPr>
        <p:spPr>
          <a:xfrm>
            <a:off x="838230" y="2606682"/>
            <a:ext cx="22707542" cy="9823485"/>
          </a:xfrm>
          <a:prstGeom prst="rect">
            <a:avLst/>
          </a:prstGeom>
        </p:spPr>
        <p:txBody>
          <a:bodyPr/>
          <a:lstStyle/>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457200">
              <a:spcBef>
                <a:spcPts val="0"/>
              </a:spcBef>
              <a:buClrTx/>
              <a:buSzTx/>
              <a:buFontTx/>
              <a:buNone/>
              <a:defRPr sz="1900">
                <a:solidFill>
                  <a:srgbClr val="9E880C"/>
                </a:solidFill>
                <a:latin typeface="Courier New"/>
                <a:ea typeface="Courier New"/>
                <a:cs typeface="Courier New"/>
                <a:sym typeface="Courier New"/>
              </a:defRPr>
            </a:pPr>
            <a:r>
              <a:rPr>
                <a:solidFill>
                  <a:srgbClr val="080808"/>
                </a:solidFill>
              </a:rPr>
              <a:t>    </a:t>
            </a:r>
            <a:r>
              <a:t>@Override</a:t>
            </a:r>
          </a:p>
          <a:p>
            <a:pPr marL="0" indent="0" defTabSz="457200">
              <a:spcBef>
                <a:spcPts val="0"/>
              </a:spcBef>
              <a:buClrTx/>
              <a:buSzTx/>
              <a:buFontTx/>
              <a:buNone/>
              <a:defRPr sz="190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80808"/>
                </a:solidFill>
              </a:rPr>
              <a:t>        </a:t>
            </a:r>
            <a:r>
              <a:t>FXMLLoader fxmlLoader </a:t>
            </a:r>
            <a:r>
              <a:rPr>
                <a:solidFill>
                  <a:srgbClr val="080808"/>
                </a:solidFill>
              </a:rPr>
              <a:t>= </a:t>
            </a:r>
            <a:r>
              <a:rPr>
                <a:solidFill>
                  <a:srgbClr val="0033B3"/>
                </a:solidFill>
              </a:rPr>
              <a:t>new </a:t>
            </a:r>
            <a:r>
              <a:rPr>
                <a:solidFill>
                  <a:srgbClr val="080808"/>
                </a:solidFill>
              </a:rPr>
              <a:t>FXMLLoader(</a:t>
            </a:r>
            <a:r>
              <a:t>HelloApplication</a:t>
            </a:r>
            <a:r>
              <a:rPr>
                <a:solidFill>
                  <a:srgbClr val="080808"/>
                </a:solidFill>
              </a:rPr>
              <a:t>.</a:t>
            </a:r>
            <a:r>
              <a:rPr>
                <a:solidFill>
                  <a:srgbClr val="0033B3"/>
                </a:solidFill>
              </a:rPr>
              <a:t>class</a:t>
            </a:r>
            <a:r>
              <a:rPr>
                <a:solidFill>
                  <a:srgbClr val="080808"/>
                </a:solidFill>
              </a:rPr>
              <a:t>.getResource(</a:t>
            </a:r>
            <a:r>
              <a:rPr>
                <a:solidFill>
                  <a:srgbClr val="077D16"/>
                </a:solidFill>
              </a:rPr>
              <a:t>"hello-view.fxml"</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fxmlLoader</a:t>
            </a:r>
            <a:r>
              <a:rPr>
                <a:solidFill>
                  <a:srgbClr val="080808"/>
                </a:solidFill>
              </a:rPr>
              <a:t>.load(), </a:t>
            </a:r>
            <a:r>
              <a:rPr>
                <a:solidFill>
                  <a:srgbClr val="1750EB"/>
                </a:solidFill>
              </a:rPr>
              <a:t>600</a:t>
            </a:r>
            <a:r>
              <a:rPr>
                <a:solidFill>
                  <a:srgbClr val="080808"/>
                </a:solidFill>
              </a:rPr>
              <a:t>, </a:t>
            </a:r>
            <a:r>
              <a:rPr>
                <a:solidFill>
                  <a:srgbClr val="1750EB"/>
                </a:solidFill>
              </a:rPr>
              <a:t>600</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stage.setTitle(</a:t>
            </a:r>
            <a:r>
              <a:rPr>
                <a:solidFill>
                  <a:srgbClr val="077D16"/>
                </a:solidFill>
              </a:rPr>
              <a:t>"Hello!"</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stage.show();</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p>
          <a:p>
            <a:pPr marL="0" indent="0" defTabSz="457200">
              <a:spcBef>
                <a:spcPts val="0"/>
              </a:spcBef>
              <a:buClrTx/>
              <a:buSzTx/>
              <a:buFontTx/>
              <a:buNone/>
              <a:defRPr sz="190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r>
              <a:rPr i="1"/>
              <a:t>launch</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a:t>
            </a:r>
          </a:p>
        </p:txBody>
      </p:sp>
      <p:sp>
        <p:nvSpPr>
          <p:cNvPr id="189"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45</a:t>
            </a:fld>
            <a:endParaRP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- 7</a:t>
            </a:r>
          </a:p>
        </p:txBody>
      </p:sp>
      <p:sp>
        <p:nvSpPr>
          <p:cNvPr id="192" name="Google Shape;112;p11"/>
          <p:cNvSpPr txBox="1">
            <a:spLocks noGrp="1"/>
          </p:cNvSpPr>
          <p:nvPr>
            <p:ph type="body" idx="1"/>
          </p:nvPr>
        </p:nvSpPr>
        <p:spPr>
          <a:xfrm>
            <a:off x="838230" y="2606682"/>
            <a:ext cx="22707542" cy="9823485"/>
          </a:xfrm>
          <a:prstGeom prst="rect">
            <a:avLst/>
          </a:prstGeom>
        </p:spPr>
        <p:txBody>
          <a:bodyPr/>
          <a:lstStyle/>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javafx.collections.FXCollections</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javafx.collections.ObservableList</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javafx.event.ActionEvent</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javafx.fxml.</a:t>
            </a:r>
            <a:r>
              <a:rPr>
                <a:solidFill>
                  <a:srgbClr val="9E880C"/>
                </a:solidFill>
              </a:rPr>
              <a:t>FXML</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javafx.fxml.Initializable</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javafx.scene.control.ComboBox</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javafx.scene.control.Label</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java.net.URL</a:t>
            </a:r>
            <a:r>
              <a:rPr>
                <a:solidFill>
                  <a:srgbClr val="080808"/>
                </a:solidFill>
              </a:rPr>
              <a:t>;</a:t>
            </a: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import </a:t>
            </a:r>
            <a:r>
              <a:t>java.util.ResourceBundle</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latin typeface="Courier New"/>
                <a:ea typeface="Courier New"/>
                <a:cs typeface="Courier New"/>
                <a:sym typeface="Courier New"/>
              </a:defRPr>
            </a:pPr>
            <a:r>
              <a:rPr>
                <a:solidFill>
                  <a:srgbClr val="0033B3"/>
                </a:solidFill>
              </a:rPr>
              <a:t>public class </a:t>
            </a:r>
            <a:r>
              <a:t>HelloController </a:t>
            </a:r>
            <a:r>
              <a:rPr>
                <a:solidFill>
                  <a:srgbClr val="0033B3"/>
                </a:solidFill>
              </a:rPr>
              <a:t>implements </a:t>
            </a:r>
            <a:r>
              <a:t>Initializable  </a:t>
            </a:r>
            <a:r>
              <a:rPr>
                <a:solidFill>
                  <a:srgbClr val="080808"/>
                </a:solidFill>
              </a:rPr>
              <a:t>{</a:t>
            </a: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solidFill>
                  <a:srgbClr val="872094"/>
                </a:solidFill>
                <a:latin typeface="Courier New"/>
                <a:ea typeface="Courier New"/>
                <a:cs typeface="Courier New"/>
                <a:sym typeface="Courier New"/>
              </a:defRPr>
            </a:pPr>
            <a:r>
              <a:rPr>
                <a:solidFill>
                  <a:srgbClr val="9E880C"/>
                </a:solidFill>
              </a:rPr>
              <a:t>    </a:t>
            </a:r>
            <a:r>
              <a:rPr>
                <a:solidFill>
                  <a:srgbClr val="0033B3"/>
                </a:solidFill>
              </a:rPr>
              <a:t>private </a:t>
            </a:r>
            <a:r>
              <a:rPr>
                <a:solidFill>
                  <a:srgbClr val="000000"/>
                </a:solidFill>
              </a:rPr>
              <a:t>ComboBox</a:t>
            </a:r>
            <a:r>
              <a:rPr>
                <a:solidFill>
                  <a:srgbClr val="080808"/>
                </a:solidFill>
              </a:rPr>
              <a:t>&lt;</a:t>
            </a:r>
            <a:r>
              <a:rPr>
                <a:solidFill>
                  <a:srgbClr val="000000"/>
                </a:solidFill>
              </a:rPr>
              <a:t>String</a:t>
            </a:r>
            <a:r>
              <a:rPr>
                <a:solidFill>
                  <a:srgbClr val="080808"/>
                </a:solidFill>
              </a:rPr>
              <a:t>&gt; </a:t>
            </a:r>
            <a:r>
              <a:t>derslerComboBox</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Label </a:t>
            </a:r>
            <a:r>
              <a:rPr>
                <a:solidFill>
                  <a:srgbClr val="872094"/>
                </a:solidFill>
              </a:rPr>
              <a:t>ekran</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solidFill>
                  <a:srgbClr val="872094"/>
                </a:solidFill>
                <a:latin typeface="Courier New"/>
                <a:ea typeface="Courier New"/>
                <a:cs typeface="Courier New"/>
                <a:sym typeface="Courier New"/>
              </a:defRPr>
            </a:pPr>
            <a:r>
              <a:rPr>
                <a:solidFill>
                  <a:srgbClr val="9E880C"/>
                </a:solidFill>
              </a:rPr>
              <a:t>    </a:t>
            </a:r>
            <a:r>
              <a:rPr>
                <a:solidFill>
                  <a:srgbClr val="0033B3"/>
                </a:solidFill>
              </a:rPr>
              <a:t>private </a:t>
            </a:r>
            <a:r>
              <a:rPr>
                <a:solidFill>
                  <a:srgbClr val="000000"/>
                </a:solidFill>
              </a:rPr>
              <a:t>ComboBox</a:t>
            </a:r>
            <a:r>
              <a:rPr>
                <a:solidFill>
                  <a:srgbClr val="080808"/>
                </a:solidFill>
              </a:rPr>
              <a:t>&lt;</a:t>
            </a:r>
            <a:r>
              <a:rPr>
                <a:solidFill>
                  <a:srgbClr val="000000"/>
                </a:solidFill>
              </a:rPr>
              <a:t>String</a:t>
            </a:r>
            <a:r>
              <a:rPr>
                <a:solidFill>
                  <a:srgbClr val="080808"/>
                </a:solidFill>
              </a:rPr>
              <a:t>&gt; </a:t>
            </a:r>
            <a:r>
              <a:t>sinifComboBox</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latin typeface="Courier New"/>
                <a:ea typeface="Courier New"/>
                <a:cs typeface="Courier New"/>
                <a:sym typeface="Courier New"/>
              </a:defRPr>
            </a:pPr>
            <a:r>
              <a:rPr>
                <a:solidFill>
                  <a:srgbClr val="9E880C"/>
                </a:solidFill>
              </a:rPr>
              <a:t>    </a:t>
            </a:r>
            <a:r>
              <a:rPr>
                <a:solidFill>
                  <a:srgbClr val="0033B3"/>
                </a:solidFill>
              </a:rPr>
              <a:t>private </a:t>
            </a:r>
            <a:r>
              <a:t>MenuItem </a:t>
            </a:r>
            <a:r>
              <a:rPr>
                <a:solidFill>
                  <a:srgbClr val="872094"/>
                </a:solidFill>
              </a:rPr>
              <a:t>yaz</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solidFill>
                <a:srgbClr val="080808"/>
              </a:solidFill>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latin typeface="Courier New"/>
                <a:ea typeface="Courier New"/>
                <a:cs typeface="Courier New"/>
                <a:sym typeface="Courier New"/>
              </a:defRPr>
            </a:pPr>
            <a:r>
              <a:rPr>
                <a:solidFill>
                  <a:srgbClr val="9E880C"/>
                </a:solidFill>
              </a:rPr>
              <a:t>    </a:t>
            </a:r>
            <a:r>
              <a:rPr>
                <a:solidFill>
                  <a:srgbClr val="0033B3"/>
                </a:solidFill>
              </a:rPr>
              <a:t>void </a:t>
            </a:r>
            <a:r>
              <a:rPr>
                <a:solidFill>
                  <a:srgbClr val="00627A"/>
                </a:solidFill>
              </a:rPr>
              <a:t>sinifSec</a:t>
            </a:r>
            <a:r>
              <a:rPr>
                <a:solidFill>
                  <a:srgbClr val="080808"/>
                </a:solidFill>
              </a:rPr>
              <a:t>(</a:t>
            </a:r>
            <a:r>
              <a:t>ActionEvent </a:t>
            </a:r>
            <a:r>
              <a:rPr>
                <a:solidFill>
                  <a:srgbClr val="080808"/>
                </a:solidFill>
              </a:rPr>
              <a:t>event)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000000"/>
                </a:solidFill>
              </a:rPr>
              <a:t>ObservableList </a:t>
            </a:r>
            <a:r>
              <a:t>&lt;</a:t>
            </a:r>
            <a:r>
              <a:rPr>
                <a:solidFill>
                  <a:srgbClr val="000000"/>
                </a:solidFill>
              </a:rPr>
              <a:t>String</a:t>
            </a:r>
            <a:r>
              <a:t>&gt; </a:t>
            </a:r>
            <a:r>
              <a:rPr>
                <a:solidFill>
                  <a:srgbClr val="000000"/>
                </a:solidFill>
              </a:rPr>
              <a:t>derslerListe1 </a:t>
            </a:r>
            <a:r>
              <a:t>= </a:t>
            </a:r>
            <a:r>
              <a:rPr>
                <a:solidFill>
                  <a:srgbClr val="000000"/>
                </a:solidFill>
              </a:rPr>
              <a:t>FXCollections</a:t>
            </a:r>
            <a:r>
              <a:t>.</a:t>
            </a:r>
            <a:r>
              <a:rPr i="1"/>
              <a:t>observableArrayList</a:t>
            </a:r>
            <a:r>
              <a:t>(</a:t>
            </a:r>
            <a:r>
              <a:rPr>
                <a:solidFill>
                  <a:srgbClr val="077D16"/>
                </a:solidFill>
              </a:rPr>
              <a:t>"Mat"</a:t>
            </a:r>
            <a:r>
              <a:t>, </a:t>
            </a:r>
            <a:r>
              <a:rPr>
                <a:solidFill>
                  <a:srgbClr val="077D16"/>
                </a:solidFill>
              </a:rPr>
              <a:t>"Bilgisayar"</a:t>
            </a:r>
            <a:r>
              <a:t>, </a:t>
            </a:r>
            <a:r>
              <a:rPr>
                <a:solidFill>
                  <a:srgbClr val="077D16"/>
                </a:solidFill>
              </a:rPr>
              <a:t>"İngilizce"</a:t>
            </a:r>
            <a:r>
              <a:t>);</a:t>
            </a:r>
          </a:p>
          <a:p>
            <a:pPr marL="0" indent="0" defTabSz="406908">
              <a:spcBef>
                <a:spcPts val="0"/>
              </a:spcBef>
              <a:buClrTx/>
              <a:buSzTx/>
              <a:buFontTx/>
              <a:buNone/>
              <a:defRPr sz="1157">
                <a:solidFill>
                  <a:srgbClr val="077D16"/>
                </a:solidFill>
                <a:latin typeface="Courier New"/>
                <a:ea typeface="Courier New"/>
                <a:cs typeface="Courier New"/>
                <a:sym typeface="Courier New"/>
              </a:defRPr>
            </a:pPr>
            <a:r>
              <a:rPr>
                <a:solidFill>
                  <a:srgbClr val="080808"/>
                </a:solidFill>
              </a:rPr>
              <a:t>        </a:t>
            </a:r>
            <a:r>
              <a:rPr>
                <a:solidFill>
                  <a:srgbClr val="000000"/>
                </a:solidFill>
              </a:rPr>
              <a:t>ObservableList </a:t>
            </a:r>
            <a:r>
              <a:rPr>
                <a:solidFill>
                  <a:srgbClr val="080808"/>
                </a:solidFill>
              </a:rPr>
              <a:t>&lt;</a:t>
            </a:r>
            <a:r>
              <a:rPr>
                <a:solidFill>
                  <a:srgbClr val="000000"/>
                </a:solidFill>
              </a:rPr>
              <a:t>String</a:t>
            </a:r>
            <a:r>
              <a:rPr>
                <a:solidFill>
                  <a:srgbClr val="080808"/>
                </a:solidFill>
              </a:rPr>
              <a:t>&gt; </a:t>
            </a:r>
            <a:r>
              <a:rPr>
                <a:solidFill>
                  <a:srgbClr val="000000"/>
                </a:solidFill>
              </a:rPr>
              <a:t>derslerListe2 </a:t>
            </a:r>
            <a:r>
              <a:rPr>
                <a:solidFill>
                  <a:srgbClr val="080808"/>
                </a:solidFill>
              </a:rPr>
              <a:t>= </a:t>
            </a:r>
            <a:r>
              <a:rPr>
                <a:solidFill>
                  <a:srgbClr val="000000"/>
                </a:solidFill>
              </a:rPr>
              <a:t>FXCollections</a:t>
            </a:r>
            <a:r>
              <a:rPr>
                <a:solidFill>
                  <a:srgbClr val="080808"/>
                </a:solidFill>
              </a:rPr>
              <a:t>.</a:t>
            </a:r>
            <a:r>
              <a:rPr i="1">
                <a:solidFill>
                  <a:srgbClr val="080808"/>
                </a:solidFill>
              </a:rPr>
              <a:t>observableArrayList</a:t>
            </a:r>
            <a:r>
              <a:rPr>
                <a:solidFill>
                  <a:srgbClr val="080808"/>
                </a:solidFill>
              </a:rPr>
              <a:t>(</a:t>
            </a:r>
            <a:r>
              <a:t>"Programlama Dilleri II"</a:t>
            </a:r>
            <a:r>
              <a:rPr>
                <a:solidFill>
                  <a:srgbClr val="080808"/>
                </a:solidFill>
              </a:rPr>
              <a:t>, </a:t>
            </a:r>
            <a:r>
              <a:t>"Veri Bilimine Giriş"</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0033B3"/>
                </a:solidFill>
              </a:rPr>
              <a:t>if </a:t>
            </a:r>
            <a:r>
              <a:t>(</a:t>
            </a:r>
            <a:r>
              <a:rPr>
                <a:solidFill>
                  <a:srgbClr val="872094"/>
                </a:solidFill>
              </a:rPr>
              <a:t>sinifComboBox</a:t>
            </a:r>
            <a:r>
              <a:t>.getValue().toString().equals(</a:t>
            </a:r>
            <a:r>
              <a:rPr>
                <a:solidFill>
                  <a:srgbClr val="077D16"/>
                </a:solidFill>
              </a:rPr>
              <a:t>"1inci Sınıf"</a:t>
            </a:r>
            <a:r>
              <a:t>))</a:t>
            </a:r>
          </a:p>
          <a:p>
            <a:pPr marL="0" indent="0" defTabSz="406908">
              <a:spcBef>
                <a:spcPts val="0"/>
              </a:spcBef>
              <a:buClrTx/>
              <a:buSzTx/>
              <a:buFontTx/>
              <a:buNone/>
              <a:defRPr sz="1157">
                <a:solidFill>
                  <a:srgbClr val="872094"/>
                </a:solidFill>
                <a:latin typeface="Courier New"/>
                <a:ea typeface="Courier New"/>
                <a:cs typeface="Courier New"/>
                <a:sym typeface="Courier New"/>
              </a:defRPr>
            </a:pPr>
            <a:r>
              <a:rPr>
                <a:solidFill>
                  <a:srgbClr val="080808"/>
                </a:solidFill>
              </a:rPr>
              <a:t>            </a:t>
            </a:r>
            <a:r>
              <a:t>derslerComboBox</a:t>
            </a:r>
            <a:r>
              <a:rPr>
                <a:solidFill>
                  <a:srgbClr val="080808"/>
                </a:solidFill>
              </a:rPr>
              <a:t>.setItems(</a:t>
            </a:r>
            <a:r>
              <a:rPr>
                <a:solidFill>
                  <a:srgbClr val="000000"/>
                </a:solidFill>
              </a:rPr>
              <a:t>derslerListe1</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0033B3"/>
                </a:solidFill>
              </a:rPr>
              <a:t>else</a:t>
            </a:r>
          </a:p>
          <a:p>
            <a:pPr marL="0" indent="0" defTabSz="406908">
              <a:spcBef>
                <a:spcPts val="0"/>
              </a:spcBef>
              <a:buClrTx/>
              <a:buSzTx/>
              <a:buFontTx/>
              <a:buNone/>
              <a:defRPr sz="1157">
                <a:solidFill>
                  <a:srgbClr val="872094"/>
                </a:solidFill>
                <a:latin typeface="Courier New"/>
                <a:ea typeface="Courier New"/>
                <a:cs typeface="Courier New"/>
                <a:sym typeface="Courier New"/>
              </a:defRPr>
            </a:pPr>
            <a:r>
              <a:rPr>
                <a:solidFill>
                  <a:srgbClr val="0033B3"/>
                </a:solidFill>
              </a:rPr>
              <a:t>            </a:t>
            </a:r>
            <a:r>
              <a:t>derslerComboBox</a:t>
            </a:r>
            <a:r>
              <a:rPr>
                <a:solidFill>
                  <a:srgbClr val="080808"/>
                </a:solidFill>
              </a:rPr>
              <a:t>.setItems(</a:t>
            </a:r>
            <a:r>
              <a:rPr>
                <a:solidFill>
                  <a:srgbClr val="000000"/>
                </a:solidFill>
              </a:rPr>
              <a:t>derslerListe2</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latin typeface="Courier New"/>
                <a:ea typeface="Courier New"/>
                <a:cs typeface="Courier New"/>
                <a:sym typeface="Courier New"/>
              </a:defRPr>
            </a:pPr>
            <a:r>
              <a:rPr>
                <a:solidFill>
                  <a:srgbClr val="9E880C"/>
                </a:solidFill>
              </a:rPr>
              <a:t>    </a:t>
            </a:r>
            <a:r>
              <a:rPr>
                <a:solidFill>
                  <a:srgbClr val="0033B3"/>
                </a:solidFill>
              </a:rPr>
              <a:t>void </a:t>
            </a:r>
            <a:r>
              <a:rPr>
                <a:solidFill>
                  <a:srgbClr val="00627A"/>
                </a:solidFill>
              </a:rPr>
              <a:t>ekranaYaz</a:t>
            </a:r>
            <a:r>
              <a:rPr>
                <a:solidFill>
                  <a:srgbClr val="080808"/>
                </a:solidFill>
              </a:rPr>
              <a:t>(</a:t>
            </a:r>
            <a:r>
              <a:t>ActionEvent </a:t>
            </a:r>
            <a:r>
              <a:rPr>
                <a:solidFill>
                  <a:srgbClr val="080808"/>
                </a:solidFill>
              </a:rPr>
              <a:t>event)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872094"/>
                </a:solidFill>
              </a:rPr>
              <a:t>ekran</a:t>
            </a:r>
            <a:r>
              <a:t>.setText(</a:t>
            </a:r>
            <a:r>
              <a:rPr>
                <a:solidFill>
                  <a:srgbClr val="872094"/>
                </a:solidFill>
              </a:rPr>
              <a:t>sinifComboBox</a:t>
            </a:r>
            <a:r>
              <a:t>.getValue().toString()+</a:t>
            </a:r>
            <a:r>
              <a:rPr>
                <a:solidFill>
                  <a:srgbClr val="077D16"/>
                </a:solidFill>
              </a:rPr>
              <a:t>",</a:t>
            </a:r>
            <a:r>
              <a:rPr>
                <a:solidFill>
                  <a:srgbClr val="0137A6"/>
                </a:solidFill>
              </a:rPr>
              <a:t>\n</a:t>
            </a:r>
            <a:r>
              <a:rPr>
                <a:solidFill>
                  <a:srgbClr val="077D16"/>
                </a:solidFill>
              </a:rPr>
              <a:t>"</a:t>
            </a:r>
            <a:r>
              <a:t>+</a:t>
            </a:r>
            <a:r>
              <a:rPr>
                <a:solidFill>
                  <a:srgbClr val="872094"/>
                </a:solidFill>
              </a:rPr>
              <a:t>derslerComboBox</a:t>
            </a:r>
            <a:r>
              <a:t>.getItems().toString());</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@FXML</a:t>
            </a:r>
          </a:p>
          <a:p>
            <a:pPr marL="0" indent="0" defTabSz="406908">
              <a:spcBef>
                <a:spcPts val="0"/>
              </a:spcBef>
              <a:buClrTx/>
              <a:buSzTx/>
              <a:buFontTx/>
              <a:buNone/>
              <a:defRPr sz="1157">
                <a:solidFill>
                  <a:srgbClr val="00627A"/>
                </a:solidFill>
                <a:latin typeface="Courier New"/>
                <a:ea typeface="Courier New"/>
                <a:cs typeface="Courier New"/>
                <a:sym typeface="Courier New"/>
              </a:defRPr>
            </a:pPr>
            <a:r>
              <a:rPr>
                <a:solidFill>
                  <a:srgbClr val="9E880C"/>
                </a:solidFill>
              </a:rPr>
              <a:t>    </a:t>
            </a:r>
            <a:r>
              <a:rPr>
                <a:solidFill>
                  <a:srgbClr val="0033B3"/>
                </a:solidFill>
              </a:rPr>
              <a:t>void </a:t>
            </a:r>
            <a:r>
              <a:t>menudenSecEkranaYaz</a:t>
            </a:r>
            <a:r>
              <a:rPr>
                <a:solidFill>
                  <a:srgbClr val="080808"/>
                </a:solidFill>
              </a:rPr>
              <a:t>(</a:t>
            </a:r>
            <a:r>
              <a:rPr>
                <a:solidFill>
                  <a:srgbClr val="000000"/>
                </a:solidFill>
              </a:rPr>
              <a:t>ActionEvent </a:t>
            </a:r>
            <a:r>
              <a:rPr>
                <a:solidFill>
                  <a:srgbClr val="080808"/>
                </a:solidFill>
              </a:rPr>
              <a:t>event)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872094"/>
                </a:solidFill>
              </a:rPr>
              <a:t>ekran</a:t>
            </a:r>
            <a:r>
              <a:t>.setText(</a:t>
            </a:r>
            <a:r>
              <a:rPr>
                <a:solidFill>
                  <a:srgbClr val="872094"/>
                </a:solidFill>
              </a:rPr>
              <a:t>sinifComboBox</a:t>
            </a:r>
            <a:r>
              <a:t>.getValue().toString()+</a:t>
            </a:r>
            <a:r>
              <a:rPr>
                <a:solidFill>
                  <a:srgbClr val="077D16"/>
                </a:solidFill>
              </a:rPr>
              <a:t>",</a:t>
            </a:r>
            <a:r>
              <a:rPr>
                <a:solidFill>
                  <a:srgbClr val="0137A6"/>
                </a:solidFill>
              </a:rPr>
              <a:t>\n</a:t>
            </a:r>
            <a:r>
              <a:rPr>
                <a:solidFill>
                  <a:srgbClr val="077D16"/>
                </a:solidFill>
              </a:rPr>
              <a:t>" </a:t>
            </a:r>
            <a:r>
              <a:t>+</a:t>
            </a:r>
            <a:r>
              <a:rPr>
                <a:solidFill>
                  <a:srgbClr val="872094"/>
                </a:solidFill>
              </a:rPr>
              <a:t>derslerComboBox</a:t>
            </a:r>
            <a:r>
              <a:t>.getItems().toString() + </a:t>
            </a:r>
            <a:r>
              <a:rPr>
                <a:solidFill>
                  <a:srgbClr val="077D16"/>
                </a:solidFill>
              </a:rPr>
              <a:t>" menuden seçtiniz."</a:t>
            </a:r>
            <a: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endParaRPr/>
          </a:p>
          <a:p>
            <a:pPr marL="0" indent="0" defTabSz="406908">
              <a:spcBef>
                <a:spcPts val="0"/>
              </a:spcBef>
              <a:buClrTx/>
              <a:buSzTx/>
              <a:buFontTx/>
              <a:buNone/>
              <a:defRPr sz="1157">
                <a:solidFill>
                  <a:srgbClr val="9E880C"/>
                </a:solidFill>
                <a:latin typeface="Courier New"/>
                <a:ea typeface="Courier New"/>
                <a:cs typeface="Courier New"/>
                <a:sym typeface="Courier New"/>
              </a:defRPr>
            </a:pPr>
            <a:r>
              <a:rPr>
                <a:solidFill>
                  <a:srgbClr val="080808"/>
                </a:solidFill>
              </a:rPr>
              <a:t>    </a:t>
            </a:r>
            <a:r>
              <a:t>@Override</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rPr>
                <a:solidFill>
                  <a:srgbClr val="9E880C"/>
                </a:solidFill>
              </a:rPr>
              <a:t>    </a:t>
            </a:r>
            <a:r>
              <a:rPr>
                <a:solidFill>
                  <a:srgbClr val="0033B3"/>
                </a:solidFill>
              </a:rPr>
              <a:t>public void </a:t>
            </a:r>
            <a:r>
              <a:rPr>
                <a:solidFill>
                  <a:srgbClr val="00627A"/>
                </a:solidFill>
              </a:rPr>
              <a:t>initialize</a:t>
            </a:r>
            <a:r>
              <a:t>(</a:t>
            </a:r>
            <a:r>
              <a:rPr>
                <a:solidFill>
                  <a:srgbClr val="000000"/>
                </a:solidFill>
              </a:rPr>
              <a:t>URL </a:t>
            </a:r>
            <a:r>
              <a:t>url, </a:t>
            </a:r>
            <a:r>
              <a:rPr>
                <a:solidFill>
                  <a:srgbClr val="000000"/>
                </a:solidFill>
              </a:rPr>
              <a:t>ResourceBundle </a:t>
            </a:r>
            <a:r>
              <a:t>resourceBundle)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r>
              <a:rPr>
                <a:solidFill>
                  <a:srgbClr val="000000"/>
                </a:solidFill>
              </a:rPr>
              <a:t>ObservableList </a:t>
            </a:r>
            <a:r>
              <a:t>&lt;</a:t>
            </a:r>
            <a:r>
              <a:rPr>
                <a:solidFill>
                  <a:srgbClr val="000000"/>
                </a:solidFill>
              </a:rPr>
              <a:t>String</a:t>
            </a:r>
            <a:r>
              <a:t>&gt; </a:t>
            </a:r>
            <a:r>
              <a:rPr>
                <a:solidFill>
                  <a:srgbClr val="000000"/>
                </a:solidFill>
              </a:rPr>
              <a:t>sinifliste</a:t>
            </a:r>
            <a:r>
              <a:t>= </a:t>
            </a:r>
            <a:r>
              <a:rPr>
                <a:solidFill>
                  <a:srgbClr val="000000"/>
                </a:solidFill>
              </a:rPr>
              <a:t>FXCollections</a:t>
            </a:r>
            <a:r>
              <a:t>.</a:t>
            </a:r>
            <a:r>
              <a:rPr i="1"/>
              <a:t>observableArrayList</a:t>
            </a:r>
            <a:r>
              <a:t>(</a:t>
            </a:r>
            <a:r>
              <a:rPr>
                <a:solidFill>
                  <a:srgbClr val="077D16"/>
                </a:solidFill>
              </a:rPr>
              <a:t>"1inci Sınıf"</a:t>
            </a:r>
            <a:r>
              <a:t>, </a:t>
            </a:r>
            <a:r>
              <a:rPr>
                <a:solidFill>
                  <a:srgbClr val="077D16"/>
                </a:solidFill>
              </a:rPr>
              <a:t>"2nci Sınıf"</a:t>
            </a:r>
            <a:r>
              <a:t>);</a:t>
            </a:r>
          </a:p>
          <a:p>
            <a:pPr marL="0" indent="0" defTabSz="406908">
              <a:spcBef>
                <a:spcPts val="0"/>
              </a:spcBef>
              <a:buClrTx/>
              <a:buSzTx/>
              <a:buFontTx/>
              <a:buNone/>
              <a:defRPr sz="1157">
                <a:solidFill>
                  <a:srgbClr val="872094"/>
                </a:solidFill>
                <a:latin typeface="Courier New"/>
                <a:ea typeface="Courier New"/>
                <a:cs typeface="Courier New"/>
                <a:sym typeface="Courier New"/>
              </a:defRPr>
            </a:pPr>
            <a:r>
              <a:rPr>
                <a:solidFill>
                  <a:srgbClr val="080808"/>
                </a:solidFill>
              </a:rPr>
              <a:t>        </a:t>
            </a:r>
            <a:r>
              <a:t>sinifComboBox</a:t>
            </a:r>
            <a:r>
              <a:rPr>
                <a:solidFill>
                  <a:srgbClr val="080808"/>
                </a:solidFill>
              </a:rPr>
              <a:t>.setItems(</a:t>
            </a:r>
            <a:r>
              <a:rPr>
                <a:solidFill>
                  <a:srgbClr val="000000"/>
                </a:solidFill>
              </a:rPr>
              <a:t>sinifliste</a:t>
            </a:r>
            <a:r>
              <a:rPr>
                <a:solidFill>
                  <a:srgbClr val="080808"/>
                </a:solidFill>
              </a:rPr>
              <a:t>);</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    }</a:t>
            </a:r>
          </a:p>
          <a:p>
            <a:pPr marL="0" indent="0" defTabSz="406908">
              <a:spcBef>
                <a:spcPts val="0"/>
              </a:spcBef>
              <a:buClrTx/>
              <a:buSzTx/>
              <a:buFontTx/>
              <a:buNone/>
              <a:defRPr sz="1157">
                <a:solidFill>
                  <a:srgbClr val="080808"/>
                </a:solidFill>
                <a:latin typeface="Courier New"/>
                <a:ea typeface="Courier New"/>
                <a:cs typeface="Courier New"/>
                <a:sym typeface="Courier New"/>
              </a:defRPr>
            </a:pPr>
            <a:r>
              <a:t>}</a:t>
            </a:r>
          </a:p>
        </p:txBody>
      </p:sp>
      <p:sp>
        <p:nvSpPr>
          <p:cNvPr id="193"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46</a:t>
            </a:fld>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Google Shape;90;p8"/>
          <p:cNvSpPr txBox="1">
            <a:spLocks noGrp="1"/>
          </p:cNvSpPr>
          <p:nvPr>
            <p:ph type="title"/>
          </p:nvPr>
        </p:nvSpPr>
        <p:spPr>
          <a:xfrm>
            <a:off x="765750" y="263524"/>
            <a:ext cx="22852500" cy="2022445"/>
          </a:xfrm>
          <a:prstGeom prst="rect">
            <a:avLst/>
          </a:prstGeom>
        </p:spPr>
        <p:txBody>
          <a:bodyPr/>
          <a:lstStyle/>
          <a:p>
            <a:pPr>
              <a:defRPr sz="6400"/>
            </a:pPr>
            <a:r>
              <a:rPr lang="en-US" dirty="0"/>
              <a:t>Visual</a:t>
            </a:r>
            <a:r>
              <a:rPr dirty="0"/>
              <a:t> Program</a:t>
            </a:r>
            <a:br>
              <a:rPr dirty="0"/>
            </a:br>
            <a:r>
              <a:rPr lang="en-US" sz="4800" dirty="0">
                <a:solidFill>
                  <a:srgbClr val="00B050"/>
                </a:solidFill>
              </a:rPr>
              <a:t>Example</a:t>
            </a:r>
            <a:r>
              <a:rPr sz="4800" dirty="0">
                <a:solidFill>
                  <a:srgbClr val="00B050"/>
                </a:solidFill>
              </a:rPr>
              <a:t> - 8</a:t>
            </a:r>
          </a:p>
        </p:txBody>
      </p:sp>
      <p:sp>
        <p:nvSpPr>
          <p:cNvPr id="196" name="Google Shape;91;p8"/>
          <p:cNvSpPr txBox="1">
            <a:spLocks noGrp="1"/>
          </p:cNvSpPr>
          <p:nvPr>
            <p:ph type="body" idx="1"/>
          </p:nvPr>
        </p:nvSpPr>
        <p:spPr>
          <a:xfrm>
            <a:off x="838230" y="2606682"/>
            <a:ext cx="22707542" cy="9823485"/>
          </a:xfrm>
          <a:prstGeom prst="rect">
            <a:avLst/>
          </a:prstGeom>
        </p:spPr>
        <p:txBody>
          <a:bodyPr/>
          <a:lstStyle>
            <a:lvl1pPr marL="685800" indent="-685800">
              <a:spcBef>
                <a:spcPts val="0"/>
              </a:spcBef>
            </a:lvl1pPr>
          </a:lstStyle>
          <a:p>
            <a:r>
              <a:rPr lang="en-US" dirty="0"/>
              <a:t>Write the program according to the screenshot below.</a:t>
            </a:r>
            <a:endParaRPr dirty="0"/>
          </a:p>
        </p:txBody>
      </p:sp>
      <p:sp>
        <p:nvSpPr>
          <p:cNvPr id="197" name="Google Shape;92;p8"/>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47</a:t>
            </a:fld>
            <a:endParaRPr/>
          </a:p>
        </p:txBody>
      </p:sp>
      <p:pic>
        <p:nvPicPr>
          <p:cNvPr id="198" name="Screen Shot 2022-05-17 at 11.23.13.png" descr="Screen Shot 2022-05-17 at 11.23.13.png"/>
          <p:cNvPicPr>
            <a:picLocks noChangeAspect="1"/>
          </p:cNvPicPr>
          <p:nvPr/>
        </p:nvPicPr>
        <p:blipFill>
          <a:blip r:embed="rId2"/>
          <a:stretch>
            <a:fillRect/>
          </a:stretch>
        </p:blipFill>
        <p:spPr>
          <a:xfrm>
            <a:off x="7670799" y="4324058"/>
            <a:ext cx="9042401" cy="9398001"/>
          </a:xfrm>
          <a:prstGeom prst="rect">
            <a:avLst/>
          </a:prstGeom>
          <a:ln w="12700">
            <a:miter lim="400000"/>
          </a:ln>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- 8</a:t>
            </a:r>
          </a:p>
        </p:txBody>
      </p:sp>
      <p:sp>
        <p:nvSpPr>
          <p:cNvPr id="201" name="Google Shape;112;p11"/>
          <p:cNvSpPr txBox="1">
            <a:spLocks noGrp="1"/>
          </p:cNvSpPr>
          <p:nvPr>
            <p:ph type="body" idx="1"/>
          </p:nvPr>
        </p:nvSpPr>
        <p:spPr>
          <a:xfrm>
            <a:off x="838230" y="2606682"/>
            <a:ext cx="22707542" cy="9823485"/>
          </a:xfrm>
          <a:prstGeom prst="rect">
            <a:avLst/>
          </a:prstGeom>
        </p:spPr>
        <p:txBody>
          <a:bodyPr/>
          <a:lstStyle/>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javafx.application.Application</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javafx.fxml.FXMLLoader</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javafx.scene.Scene</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javafx.scene.control.MenuBar</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javafx.scene.layout.VBox</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javafx.stage.Stage</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import </a:t>
            </a:r>
            <a:r>
              <a:t>java.io.IOException</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solidFill>
                <a:srgbClr val="080808"/>
              </a:solidFill>
            </a:endParaRPr>
          </a:p>
          <a:p>
            <a:pPr marL="0" indent="0" defTabSz="457200">
              <a:spcBef>
                <a:spcPts val="0"/>
              </a:spcBef>
              <a:buClrTx/>
              <a:buSzTx/>
              <a:buFontTx/>
              <a:buNone/>
              <a:defRPr sz="1900">
                <a:latin typeface="Courier New"/>
                <a:ea typeface="Courier New"/>
                <a:cs typeface="Courier New"/>
                <a:sym typeface="Courier New"/>
              </a:defRPr>
            </a:pPr>
            <a:r>
              <a:rPr>
                <a:solidFill>
                  <a:srgbClr val="0033B3"/>
                </a:solidFill>
              </a:rPr>
              <a:t>public class </a:t>
            </a:r>
            <a:r>
              <a:t>HelloApplication </a:t>
            </a:r>
            <a:r>
              <a:rPr>
                <a:solidFill>
                  <a:srgbClr val="0033B3"/>
                </a:solidFill>
              </a:rPr>
              <a:t>extends </a:t>
            </a:r>
            <a:r>
              <a:t>Application </a:t>
            </a:r>
            <a:r>
              <a:rPr>
                <a:solidFill>
                  <a:srgbClr val="080808"/>
                </a:solidFill>
              </a:rPr>
              <a:t>{</a:t>
            </a:r>
          </a:p>
          <a:p>
            <a:pPr marL="0" indent="0" defTabSz="457200">
              <a:spcBef>
                <a:spcPts val="0"/>
              </a:spcBef>
              <a:buClrTx/>
              <a:buSzTx/>
              <a:buFontTx/>
              <a:buNone/>
              <a:defRPr sz="1900">
                <a:solidFill>
                  <a:srgbClr val="9E880C"/>
                </a:solidFill>
                <a:latin typeface="Courier New"/>
                <a:ea typeface="Courier New"/>
                <a:cs typeface="Courier New"/>
                <a:sym typeface="Courier New"/>
              </a:defRPr>
            </a:pPr>
            <a:r>
              <a:rPr>
                <a:solidFill>
                  <a:srgbClr val="080808"/>
                </a:solidFill>
              </a:rPr>
              <a:t>    </a:t>
            </a:r>
            <a:r>
              <a:t>@Override</a:t>
            </a:r>
          </a:p>
          <a:p>
            <a:pPr marL="0" indent="0" defTabSz="457200">
              <a:spcBef>
                <a:spcPts val="0"/>
              </a:spcBef>
              <a:buClrTx/>
              <a:buSzTx/>
              <a:buFontTx/>
              <a:buNone/>
              <a:defRPr sz="1900">
                <a:solidFill>
                  <a:srgbClr val="0033B3"/>
                </a:solidFill>
                <a:latin typeface="Courier New"/>
                <a:ea typeface="Courier New"/>
                <a:cs typeface="Courier New"/>
                <a:sym typeface="Courier New"/>
              </a:defRPr>
            </a:pPr>
            <a:r>
              <a:rPr>
                <a:solidFill>
                  <a:srgbClr val="9E880C"/>
                </a:solidFill>
              </a:rPr>
              <a:t>    </a:t>
            </a:r>
            <a:r>
              <a:t>public void </a:t>
            </a:r>
            <a:r>
              <a:rPr>
                <a:solidFill>
                  <a:srgbClr val="00627A"/>
                </a:solidFill>
              </a:rPr>
              <a:t>start</a:t>
            </a:r>
            <a:r>
              <a:rPr>
                <a:solidFill>
                  <a:srgbClr val="080808"/>
                </a:solidFill>
              </a:rPr>
              <a:t>(</a:t>
            </a:r>
            <a:r>
              <a:rPr>
                <a:solidFill>
                  <a:srgbClr val="000000"/>
                </a:solidFill>
              </a:rPr>
              <a:t>Stage </a:t>
            </a:r>
            <a:r>
              <a:rPr>
                <a:solidFill>
                  <a:srgbClr val="080808"/>
                </a:solidFill>
              </a:rPr>
              <a:t>stage) </a:t>
            </a:r>
            <a:r>
              <a:t>throws </a:t>
            </a:r>
            <a:r>
              <a:rPr>
                <a:solidFill>
                  <a:srgbClr val="000000"/>
                </a:solidFill>
              </a:rPr>
              <a:t>IOException </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80808"/>
                </a:solidFill>
              </a:rPr>
              <a:t>        </a:t>
            </a:r>
            <a:r>
              <a:t>FXMLLoader fxmlLoader </a:t>
            </a:r>
            <a:r>
              <a:rPr>
                <a:solidFill>
                  <a:srgbClr val="080808"/>
                </a:solidFill>
              </a:rPr>
              <a:t>= </a:t>
            </a:r>
            <a:r>
              <a:rPr>
                <a:solidFill>
                  <a:srgbClr val="0033B3"/>
                </a:solidFill>
              </a:rPr>
              <a:t>new </a:t>
            </a:r>
            <a:r>
              <a:rPr>
                <a:solidFill>
                  <a:srgbClr val="080808"/>
                </a:solidFill>
              </a:rPr>
              <a:t>FXMLLoader(</a:t>
            </a:r>
            <a:r>
              <a:t>HelloApplication</a:t>
            </a:r>
            <a:r>
              <a:rPr>
                <a:solidFill>
                  <a:srgbClr val="080808"/>
                </a:solidFill>
              </a:rPr>
              <a:t>.</a:t>
            </a:r>
            <a:r>
              <a:rPr>
                <a:solidFill>
                  <a:srgbClr val="0033B3"/>
                </a:solidFill>
              </a:rPr>
              <a:t>class</a:t>
            </a:r>
            <a:r>
              <a:rPr>
                <a:solidFill>
                  <a:srgbClr val="080808"/>
                </a:solidFill>
              </a:rPr>
              <a:t>.getResource(</a:t>
            </a:r>
            <a:r>
              <a:rPr>
                <a:solidFill>
                  <a:srgbClr val="077D16"/>
                </a:solidFill>
              </a:rPr>
              <a:t>"hello-view.fxml"</a:t>
            </a:r>
            <a:r>
              <a:rPr>
                <a:solidFill>
                  <a:srgbClr val="080808"/>
                </a:solidFill>
              </a:rPr>
              <a:t>));</a:t>
            </a:r>
          </a:p>
          <a:p>
            <a:pPr marL="0" indent="0" defTabSz="457200">
              <a:spcBef>
                <a:spcPts val="0"/>
              </a:spcBef>
              <a:buClrTx/>
              <a:buSzTx/>
              <a:buFontTx/>
              <a:buNone/>
              <a:defRPr sz="1900">
                <a:latin typeface="Courier New"/>
                <a:ea typeface="Courier New"/>
                <a:cs typeface="Courier New"/>
                <a:sym typeface="Courier New"/>
              </a:defRPr>
            </a:pPr>
            <a:r>
              <a:rPr>
                <a:solidFill>
                  <a:srgbClr val="080808"/>
                </a:solidFill>
              </a:rPr>
              <a:t>        </a:t>
            </a:r>
            <a:r>
              <a:t>Scene scene </a:t>
            </a:r>
            <a:r>
              <a:rPr>
                <a:solidFill>
                  <a:srgbClr val="080808"/>
                </a:solidFill>
              </a:rPr>
              <a:t>= </a:t>
            </a:r>
            <a:r>
              <a:rPr>
                <a:solidFill>
                  <a:srgbClr val="0033B3"/>
                </a:solidFill>
              </a:rPr>
              <a:t>new </a:t>
            </a:r>
            <a:r>
              <a:rPr>
                <a:solidFill>
                  <a:srgbClr val="080808"/>
                </a:solidFill>
              </a:rPr>
              <a:t>Scene(</a:t>
            </a:r>
            <a:r>
              <a:t>fxmlLoader</a:t>
            </a:r>
            <a:r>
              <a:rPr>
                <a:solidFill>
                  <a:srgbClr val="080808"/>
                </a:solidFill>
              </a:rPr>
              <a:t>.load(), </a:t>
            </a:r>
            <a:r>
              <a:rPr>
                <a:solidFill>
                  <a:srgbClr val="1750EB"/>
                </a:solidFill>
              </a:rPr>
              <a:t>600</a:t>
            </a:r>
            <a:r>
              <a:rPr>
                <a:solidFill>
                  <a:srgbClr val="080808"/>
                </a:solidFill>
              </a:rPr>
              <a:t>, </a:t>
            </a:r>
            <a:r>
              <a:rPr>
                <a:solidFill>
                  <a:srgbClr val="1750EB"/>
                </a:solidFill>
              </a:rPr>
              <a:t>600</a:t>
            </a:r>
            <a:r>
              <a:rPr>
                <a:solidFill>
                  <a:srgbClr val="080808"/>
                </a:solidFill>
              </a:rP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stage.setTitle(</a:t>
            </a:r>
            <a:r>
              <a:rPr>
                <a:solidFill>
                  <a:srgbClr val="077D16"/>
                </a:solidFill>
              </a:rPr>
              <a:t>"Hello!"</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stage.setScene(</a:t>
            </a:r>
            <a:r>
              <a:rPr>
                <a:solidFill>
                  <a:srgbClr val="000000"/>
                </a:solidFill>
              </a:rPr>
              <a:t>scene</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stage.show();</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endParaRPr/>
          </a:p>
          <a:p>
            <a:pPr marL="0" indent="0" defTabSz="457200">
              <a:spcBef>
                <a:spcPts val="0"/>
              </a:spcBef>
              <a:buClrTx/>
              <a:buSzTx/>
              <a:buFontTx/>
              <a:buNone/>
              <a:defRPr sz="1900">
                <a:solidFill>
                  <a:srgbClr val="0033B3"/>
                </a:solidFill>
                <a:latin typeface="Courier New"/>
                <a:ea typeface="Courier New"/>
                <a:cs typeface="Courier New"/>
                <a:sym typeface="Courier New"/>
              </a:defRPr>
            </a:pPr>
            <a:r>
              <a:rPr>
                <a:solidFill>
                  <a:srgbClr val="080808"/>
                </a:solidFill>
              </a:rPr>
              <a:t>    </a:t>
            </a:r>
            <a:r>
              <a:t>public static void </a:t>
            </a:r>
            <a:r>
              <a:rPr>
                <a:solidFill>
                  <a:srgbClr val="00627A"/>
                </a:solidFill>
              </a:rPr>
              <a:t>main</a:t>
            </a:r>
            <a:r>
              <a:rPr>
                <a:solidFill>
                  <a:srgbClr val="080808"/>
                </a:solidFill>
              </a:rPr>
              <a:t>(</a:t>
            </a:r>
            <a:r>
              <a:rPr>
                <a:solidFill>
                  <a:srgbClr val="000000"/>
                </a:solidFill>
              </a:rPr>
              <a:t>String</a:t>
            </a:r>
            <a:r>
              <a:rPr>
                <a:solidFill>
                  <a:srgbClr val="080808"/>
                </a:solidFill>
              </a:rPr>
              <a:t>[] args)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r>
              <a:rPr i="1"/>
              <a:t>launch</a:t>
            </a:r>
            <a:r>
              <a:t>();</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    }</a:t>
            </a:r>
          </a:p>
          <a:p>
            <a:pPr marL="0" indent="0" defTabSz="457200">
              <a:spcBef>
                <a:spcPts val="0"/>
              </a:spcBef>
              <a:buClrTx/>
              <a:buSzTx/>
              <a:buFontTx/>
              <a:buNone/>
              <a:defRPr sz="1900">
                <a:solidFill>
                  <a:srgbClr val="080808"/>
                </a:solidFill>
                <a:latin typeface="Courier New"/>
                <a:ea typeface="Courier New"/>
                <a:cs typeface="Courier New"/>
                <a:sym typeface="Courier New"/>
              </a:defRPr>
            </a:pPr>
            <a:r>
              <a:t>}</a:t>
            </a:r>
          </a:p>
        </p:txBody>
      </p:sp>
      <p:sp>
        <p:nvSpPr>
          <p:cNvPr id="202"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48</a:t>
            </a:fld>
            <a:endParaRP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Google Shape;111;p11"/>
          <p:cNvSpPr txBox="1">
            <a:spLocks noGrp="1"/>
          </p:cNvSpPr>
          <p:nvPr>
            <p:ph type="title"/>
          </p:nvPr>
        </p:nvSpPr>
        <p:spPr>
          <a:xfrm>
            <a:off x="765750" y="263524"/>
            <a:ext cx="22852500" cy="2022445"/>
          </a:xfrm>
          <a:prstGeom prst="rect">
            <a:avLst/>
          </a:prstGeom>
        </p:spPr>
        <p:txBody>
          <a:bodyPr/>
          <a:lstStyle/>
          <a:p>
            <a:r>
              <a:rPr lang="en-US" dirty="0"/>
              <a:t>Visual</a:t>
            </a:r>
            <a:r>
              <a:rPr dirty="0"/>
              <a:t> Program </a:t>
            </a:r>
            <a:br>
              <a:rPr dirty="0"/>
            </a:br>
            <a:r>
              <a:rPr lang="en-US" sz="4800" dirty="0">
                <a:solidFill>
                  <a:srgbClr val="00B050"/>
                </a:solidFill>
              </a:rPr>
              <a:t>Example</a:t>
            </a:r>
            <a:r>
              <a:rPr sz="4800" dirty="0">
                <a:solidFill>
                  <a:srgbClr val="00B050"/>
                </a:solidFill>
              </a:rPr>
              <a:t> - 8</a:t>
            </a:r>
          </a:p>
        </p:txBody>
      </p:sp>
      <p:sp>
        <p:nvSpPr>
          <p:cNvPr id="205" name="Google Shape;112;p11"/>
          <p:cNvSpPr txBox="1">
            <a:spLocks noGrp="1"/>
          </p:cNvSpPr>
          <p:nvPr>
            <p:ph type="body" idx="1"/>
          </p:nvPr>
        </p:nvSpPr>
        <p:spPr>
          <a:xfrm>
            <a:off x="838230" y="2606682"/>
            <a:ext cx="22707542" cy="9823485"/>
          </a:xfrm>
          <a:prstGeom prst="rect">
            <a:avLst/>
          </a:prstGeom>
        </p:spPr>
        <p:txBody>
          <a:bodyPr/>
          <a:lstStyle/>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package </a:t>
            </a:r>
            <a:r>
              <a:t>com.example.demo9</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javafx.collections.FXCollections</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javafx.collections.ObservableList</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javafx.event.ActionEvent</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javafx.fxml.</a:t>
            </a:r>
            <a:r>
              <a:rPr>
                <a:solidFill>
                  <a:srgbClr val="9E880C"/>
                </a:solidFill>
              </a:rPr>
              <a:t>FXML</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javafx.fxml.Initializable</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javafx.scene.control.ComboBox</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javafx.scene.control.Label</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javafx.scene.control.MenuItem</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javafx.scene.control.TextField</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javafx.scene.image.Image</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javafx.scene.image.ImageView</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java.net.URL</a:t>
            </a:r>
            <a:r>
              <a:rPr>
                <a:solidFill>
                  <a:srgbClr val="080808"/>
                </a:solidFill>
              </a:rPr>
              <a:t>;</a:t>
            </a: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import </a:t>
            </a:r>
            <a:r>
              <a:t>java.util.ResourceBundle</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latin typeface="Courier New"/>
                <a:ea typeface="Courier New"/>
                <a:cs typeface="Courier New"/>
                <a:sym typeface="Courier New"/>
              </a:defRPr>
            </a:pPr>
            <a:r>
              <a:rPr>
                <a:solidFill>
                  <a:srgbClr val="0033B3"/>
                </a:solidFill>
              </a:rPr>
              <a:t>public class </a:t>
            </a:r>
            <a:r>
              <a:t>HelloController   </a:t>
            </a:r>
            <a:r>
              <a:rPr>
                <a:solidFill>
                  <a:srgbClr val="080808"/>
                </a:solidFill>
              </a:rPr>
              <a:t>{</a:t>
            </a: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latin typeface="Courier New"/>
                <a:ea typeface="Courier New"/>
                <a:cs typeface="Courier New"/>
                <a:sym typeface="Courier New"/>
              </a:defRPr>
            </a:pPr>
            <a:r>
              <a:rPr>
                <a:solidFill>
                  <a:srgbClr val="9E880C"/>
                </a:solidFill>
              </a:rPr>
              <a:t>    </a:t>
            </a:r>
            <a:r>
              <a:rPr>
                <a:solidFill>
                  <a:srgbClr val="0033B3"/>
                </a:solidFill>
              </a:rPr>
              <a:t>private </a:t>
            </a:r>
            <a:r>
              <a:t>TextField </a:t>
            </a:r>
            <a:r>
              <a:rPr>
                <a:solidFill>
                  <a:srgbClr val="872094"/>
                </a:solidFill>
              </a:rPr>
              <a:t>boy</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solidFill>
                  <a:srgbClr val="0033B3"/>
                </a:solidFill>
                <a:latin typeface="Courier New"/>
                <a:ea typeface="Courier New"/>
                <a:cs typeface="Courier New"/>
                <a:sym typeface="Courier New"/>
              </a:defRPr>
            </a:pPr>
            <a:r>
              <a:rPr>
                <a:solidFill>
                  <a:srgbClr val="9E880C"/>
                </a:solidFill>
              </a:rPr>
              <a:t>    </a:t>
            </a:r>
            <a:r>
              <a:t>private </a:t>
            </a:r>
            <a:r>
              <a:rPr>
                <a:solidFill>
                  <a:srgbClr val="000000"/>
                </a:solidFill>
              </a:rPr>
              <a:t>Label </a:t>
            </a:r>
            <a:r>
              <a:rPr>
                <a:solidFill>
                  <a:srgbClr val="872094"/>
                </a:solidFill>
              </a:rPr>
              <a:t>ekran</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latin typeface="Courier New"/>
                <a:ea typeface="Courier New"/>
                <a:cs typeface="Courier New"/>
                <a:sym typeface="Courier New"/>
              </a:defRPr>
            </a:pPr>
            <a:r>
              <a:rPr>
                <a:solidFill>
                  <a:srgbClr val="9E880C"/>
                </a:solidFill>
              </a:rPr>
              <a:t>    </a:t>
            </a:r>
            <a:r>
              <a:rPr>
                <a:solidFill>
                  <a:srgbClr val="0033B3"/>
                </a:solidFill>
              </a:rPr>
              <a:t>private </a:t>
            </a:r>
            <a:r>
              <a:t>ImageView </a:t>
            </a:r>
            <a:r>
              <a:rPr>
                <a:solidFill>
                  <a:srgbClr val="872094"/>
                </a:solidFill>
              </a:rPr>
              <a:t>foto</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latin typeface="Courier New"/>
                <a:ea typeface="Courier New"/>
                <a:cs typeface="Courier New"/>
                <a:sym typeface="Courier New"/>
              </a:defRPr>
            </a:pPr>
            <a:r>
              <a:rPr>
                <a:solidFill>
                  <a:srgbClr val="9E880C"/>
                </a:solidFill>
              </a:rPr>
              <a:t>    </a:t>
            </a:r>
            <a:r>
              <a:rPr>
                <a:solidFill>
                  <a:srgbClr val="0033B3"/>
                </a:solidFill>
              </a:rPr>
              <a:t>private </a:t>
            </a:r>
            <a:r>
              <a:t>MenuItem </a:t>
            </a:r>
            <a:r>
              <a:rPr>
                <a:solidFill>
                  <a:srgbClr val="872094"/>
                </a:solidFill>
              </a:rPr>
              <a:t>yaz</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solidFill>
                <a:srgbClr val="080808"/>
              </a:solidFill>
            </a:endParaRP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latin typeface="Courier New"/>
                <a:ea typeface="Courier New"/>
                <a:cs typeface="Courier New"/>
                <a:sym typeface="Courier New"/>
              </a:defRPr>
            </a:pPr>
            <a:r>
              <a:rPr>
                <a:solidFill>
                  <a:srgbClr val="9E880C"/>
                </a:solidFill>
              </a:rPr>
              <a:t>    </a:t>
            </a:r>
            <a:r>
              <a:rPr>
                <a:solidFill>
                  <a:srgbClr val="0033B3"/>
                </a:solidFill>
              </a:rPr>
              <a:t>void </a:t>
            </a:r>
            <a:r>
              <a:rPr>
                <a:solidFill>
                  <a:srgbClr val="00627A"/>
                </a:solidFill>
              </a:rPr>
              <a:t>veriGir</a:t>
            </a:r>
            <a:r>
              <a:rPr>
                <a:solidFill>
                  <a:srgbClr val="080808"/>
                </a:solidFill>
              </a:rPr>
              <a:t>(</a:t>
            </a:r>
            <a:r>
              <a:t>ActionEvent </a:t>
            </a:r>
            <a:r>
              <a:rPr>
                <a:solidFill>
                  <a:srgbClr val="080808"/>
                </a:solidFill>
              </a:rPr>
              <a:t>event) {</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0033B3"/>
                </a:solidFill>
              </a:rPr>
              <a:t>if </a:t>
            </a:r>
            <a:r>
              <a:t>(</a:t>
            </a:r>
            <a:r>
              <a:rPr>
                <a:solidFill>
                  <a:srgbClr val="000000"/>
                </a:solidFill>
              </a:rPr>
              <a:t>Integer</a:t>
            </a:r>
            <a:r>
              <a:t>.</a:t>
            </a:r>
            <a:r>
              <a:rPr i="1"/>
              <a:t>parseInt</a:t>
            </a:r>
            <a:r>
              <a:t>(</a:t>
            </a:r>
            <a:r>
              <a:rPr>
                <a:solidFill>
                  <a:srgbClr val="872094"/>
                </a:solidFill>
              </a:rPr>
              <a:t>boy</a:t>
            </a:r>
            <a:r>
              <a:t>.getText())&lt;</a:t>
            </a:r>
            <a:r>
              <a:rPr>
                <a:solidFill>
                  <a:srgbClr val="1750EB"/>
                </a:solidFill>
              </a:rPr>
              <a:t>41</a:t>
            </a:r>
            <a:r>
              <a:t>){</a:t>
            </a:r>
          </a:p>
          <a:p>
            <a:pPr marL="0" indent="0" defTabSz="443484">
              <a:spcBef>
                <a:spcPts val="0"/>
              </a:spcBef>
              <a:buClrTx/>
              <a:buSzTx/>
              <a:buFontTx/>
              <a:buNone/>
              <a:defRPr sz="1261">
                <a:solidFill>
                  <a:srgbClr val="077D16"/>
                </a:solidFill>
                <a:latin typeface="Courier New"/>
                <a:ea typeface="Courier New"/>
                <a:cs typeface="Courier New"/>
                <a:sym typeface="Courier New"/>
              </a:defRPr>
            </a:pPr>
            <a:r>
              <a:rPr>
                <a:solidFill>
                  <a:srgbClr val="080808"/>
                </a:solidFill>
              </a:rPr>
              <a:t>            </a:t>
            </a:r>
            <a:r>
              <a:rPr>
                <a:solidFill>
                  <a:srgbClr val="872094"/>
                </a:solidFill>
              </a:rPr>
              <a:t>ekran</a:t>
            </a:r>
            <a:r>
              <a:rPr>
                <a:solidFill>
                  <a:srgbClr val="080808"/>
                </a:solidFill>
              </a:rPr>
              <a:t>.setText(</a:t>
            </a:r>
            <a:r>
              <a:t>"Boyu 40 cm'e kadar olanlar, çiçek."</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872094"/>
                </a:solidFill>
              </a:rPr>
              <a:t>foto</a:t>
            </a:r>
            <a:r>
              <a:t>.setImage(</a:t>
            </a:r>
            <a:r>
              <a:rPr>
                <a:solidFill>
                  <a:srgbClr val="0033B3"/>
                </a:solidFill>
              </a:rPr>
              <a:t>new </a:t>
            </a:r>
            <a:r>
              <a:t>Image(</a:t>
            </a:r>
            <a:r>
              <a:rPr>
                <a:solidFill>
                  <a:srgbClr val="077D16"/>
                </a:solidFill>
              </a:rPr>
              <a:t>"cicek.jpeg"</a:t>
            </a:r>
            <a: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0033B3"/>
                </a:solidFill>
              </a:rPr>
              <a:t>else if </a:t>
            </a:r>
            <a:r>
              <a:t>(</a:t>
            </a:r>
            <a:r>
              <a:rPr>
                <a:solidFill>
                  <a:srgbClr val="000000"/>
                </a:solidFill>
              </a:rPr>
              <a:t>Integer</a:t>
            </a:r>
            <a:r>
              <a:t>.</a:t>
            </a:r>
            <a:r>
              <a:rPr i="1"/>
              <a:t>parseInt</a:t>
            </a:r>
            <a:r>
              <a:t>(</a:t>
            </a:r>
            <a:r>
              <a:rPr>
                <a:solidFill>
                  <a:srgbClr val="872094"/>
                </a:solidFill>
              </a:rPr>
              <a:t>boy</a:t>
            </a:r>
            <a:r>
              <a:t>.getText())&lt;</a:t>
            </a:r>
            <a:r>
              <a:rPr>
                <a:solidFill>
                  <a:srgbClr val="1750EB"/>
                </a:solidFill>
              </a:rPr>
              <a:t>600</a:t>
            </a:r>
            <a:r>
              <a:t>) {</a:t>
            </a:r>
          </a:p>
          <a:p>
            <a:pPr marL="0" indent="0" defTabSz="443484">
              <a:spcBef>
                <a:spcPts val="0"/>
              </a:spcBef>
              <a:buClrTx/>
              <a:buSzTx/>
              <a:buFontTx/>
              <a:buNone/>
              <a:defRPr sz="1261">
                <a:solidFill>
                  <a:srgbClr val="077D16"/>
                </a:solidFill>
                <a:latin typeface="Courier New"/>
                <a:ea typeface="Courier New"/>
                <a:cs typeface="Courier New"/>
                <a:sym typeface="Courier New"/>
              </a:defRPr>
            </a:pPr>
            <a:r>
              <a:rPr>
                <a:solidFill>
                  <a:srgbClr val="080808"/>
                </a:solidFill>
              </a:rPr>
              <a:t>            </a:t>
            </a:r>
            <a:r>
              <a:rPr>
                <a:solidFill>
                  <a:srgbClr val="872094"/>
                </a:solidFill>
              </a:rPr>
              <a:t>ekran</a:t>
            </a:r>
            <a:r>
              <a:rPr>
                <a:solidFill>
                  <a:srgbClr val="080808"/>
                </a:solidFill>
              </a:rPr>
              <a:t>.setText(</a:t>
            </a:r>
            <a:r>
              <a:t>"Boyu 6 m'ye kadar olanlar, çalı."</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872094"/>
                </a:solidFill>
              </a:rPr>
              <a:t>foto</a:t>
            </a:r>
            <a:r>
              <a:t>.setImage(</a:t>
            </a:r>
            <a:r>
              <a:rPr>
                <a:solidFill>
                  <a:srgbClr val="0033B3"/>
                </a:solidFill>
              </a:rPr>
              <a:t>new </a:t>
            </a:r>
            <a:r>
              <a:t>Image(</a:t>
            </a:r>
            <a:r>
              <a:rPr>
                <a:solidFill>
                  <a:srgbClr val="077D16"/>
                </a:solidFill>
              </a:rPr>
              <a:t>"cali.jpeg"</a:t>
            </a:r>
            <a: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0033B3"/>
                </a:solidFill>
              </a:rPr>
              <a:t>else</a:t>
            </a:r>
            <a:r>
              <a:t>{</a:t>
            </a:r>
          </a:p>
          <a:p>
            <a:pPr marL="0" indent="0" defTabSz="443484">
              <a:spcBef>
                <a:spcPts val="0"/>
              </a:spcBef>
              <a:buClrTx/>
              <a:buSzTx/>
              <a:buFontTx/>
              <a:buNone/>
              <a:defRPr sz="1261">
                <a:solidFill>
                  <a:srgbClr val="077D16"/>
                </a:solidFill>
                <a:latin typeface="Courier New"/>
                <a:ea typeface="Courier New"/>
                <a:cs typeface="Courier New"/>
                <a:sym typeface="Courier New"/>
              </a:defRPr>
            </a:pPr>
            <a:r>
              <a:rPr>
                <a:solidFill>
                  <a:srgbClr val="080808"/>
                </a:solidFill>
              </a:rPr>
              <a:t>            </a:t>
            </a:r>
            <a:r>
              <a:rPr>
                <a:solidFill>
                  <a:srgbClr val="872094"/>
                </a:solidFill>
              </a:rPr>
              <a:t>ekran</a:t>
            </a:r>
            <a:r>
              <a:rPr>
                <a:solidFill>
                  <a:srgbClr val="080808"/>
                </a:solidFill>
              </a:rPr>
              <a:t>.setText(</a:t>
            </a:r>
            <a:r>
              <a:t>"Boyu 6 m'den uzunlar, ağaç."</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r>
              <a:rPr>
                <a:solidFill>
                  <a:srgbClr val="872094"/>
                </a:solidFill>
              </a:rPr>
              <a:t>foto</a:t>
            </a:r>
            <a:r>
              <a:t>.setImage(</a:t>
            </a:r>
            <a:r>
              <a:rPr>
                <a:solidFill>
                  <a:srgbClr val="0033B3"/>
                </a:solidFill>
              </a:rPr>
              <a:t>new </a:t>
            </a:r>
            <a:r>
              <a:t>Image(</a:t>
            </a:r>
            <a:r>
              <a:rPr>
                <a:solidFill>
                  <a:srgbClr val="077D16"/>
                </a:solidFill>
              </a:rPr>
              <a:t>"agac.jpeg"</a:t>
            </a:r>
            <a: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p>
          <a:p>
            <a:pPr marL="0" indent="0" defTabSz="443484">
              <a:spcBef>
                <a:spcPts val="0"/>
              </a:spcBef>
              <a:buClrTx/>
              <a:buSzTx/>
              <a:buFontTx/>
              <a:buNone/>
              <a:defRPr sz="1261">
                <a:solidFill>
                  <a:srgbClr val="9E880C"/>
                </a:solidFill>
                <a:latin typeface="Courier New"/>
                <a:ea typeface="Courier New"/>
                <a:cs typeface="Courier New"/>
                <a:sym typeface="Courier New"/>
              </a:defRPr>
            </a:pPr>
            <a:r>
              <a:rPr>
                <a:solidFill>
                  <a:srgbClr val="080808"/>
                </a:solidFill>
              </a:rPr>
              <a:t>    </a:t>
            </a:r>
            <a:r>
              <a:t>@FXML</a:t>
            </a:r>
          </a:p>
          <a:p>
            <a:pPr marL="0" indent="0" defTabSz="443484">
              <a:spcBef>
                <a:spcPts val="0"/>
              </a:spcBef>
              <a:buClrTx/>
              <a:buSzTx/>
              <a:buFontTx/>
              <a:buNone/>
              <a:defRPr sz="1261">
                <a:solidFill>
                  <a:srgbClr val="00627A"/>
                </a:solidFill>
                <a:latin typeface="Courier New"/>
                <a:ea typeface="Courier New"/>
                <a:cs typeface="Courier New"/>
                <a:sym typeface="Courier New"/>
              </a:defRPr>
            </a:pPr>
            <a:r>
              <a:rPr>
                <a:solidFill>
                  <a:srgbClr val="9E880C"/>
                </a:solidFill>
              </a:rPr>
              <a:t>    </a:t>
            </a:r>
            <a:r>
              <a:rPr>
                <a:solidFill>
                  <a:srgbClr val="0033B3"/>
                </a:solidFill>
              </a:rPr>
              <a:t>void </a:t>
            </a:r>
            <a:r>
              <a:t>menudenSecEkranaYaz</a:t>
            </a:r>
            <a:r>
              <a:rPr>
                <a:solidFill>
                  <a:srgbClr val="080808"/>
                </a:solidFill>
              </a:rPr>
              <a:t>(</a:t>
            </a:r>
            <a:r>
              <a:rPr>
                <a:solidFill>
                  <a:srgbClr val="000000"/>
                </a:solidFill>
              </a:rPr>
              <a:t>ActionEvent </a:t>
            </a:r>
            <a:r>
              <a:rPr>
                <a:solidFill>
                  <a:srgbClr val="080808"/>
                </a:solidFill>
              </a:rPr>
              <a:t>event) {</a:t>
            </a:r>
          </a:p>
          <a:p>
            <a:pPr marL="0" indent="0" defTabSz="443484">
              <a:spcBef>
                <a:spcPts val="0"/>
              </a:spcBef>
              <a:buClrTx/>
              <a:buSzTx/>
              <a:buFontTx/>
              <a:buNone/>
              <a:defRPr sz="1261">
                <a:solidFill>
                  <a:srgbClr val="077D16"/>
                </a:solidFill>
                <a:latin typeface="Courier New"/>
                <a:ea typeface="Courier New"/>
                <a:cs typeface="Courier New"/>
                <a:sym typeface="Courier New"/>
              </a:defRPr>
            </a:pPr>
            <a:r>
              <a:rPr>
                <a:solidFill>
                  <a:srgbClr val="080808"/>
                </a:solidFill>
              </a:rPr>
              <a:t>            </a:t>
            </a:r>
            <a:r>
              <a:rPr>
                <a:solidFill>
                  <a:srgbClr val="872094"/>
                </a:solidFill>
              </a:rPr>
              <a:t>ekran</a:t>
            </a:r>
            <a:r>
              <a:rPr>
                <a:solidFill>
                  <a:srgbClr val="080808"/>
                </a:solidFill>
              </a:rPr>
              <a:t>.setText(</a:t>
            </a:r>
            <a:r>
              <a:t>"2022 Bitki Seçimi Programı"</a:t>
            </a:r>
            <a:r>
              <a:rPr>
                <a:solidFill>
                  <a:srgbClr val="080808"/>
                </a:solidFill>
              </a:rPr>
              <a:t>);</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    }</a:t>
            </a:r>
          </a:p>
          <a:p>
            <a:pPr marL="0" indent="0" defTabSz="443484">
              <a:spcBef>
                <a:spcPts val="0"/>
              </a:spcBef>
              <a:buClrTx/>
              <a:buSzTx/>
              <a:buFontTx/>
              <a:buNone/>
              <a:defRPr sz="1261">
                <a:solidFill>
                  <a:srgbClr val="080808"/>
                </a:solidFill>
                <a:latin typeface="Courier New"/>
                <a:ea typeface="Courier New"/>
                <a:cs typeface="Courier New"/>
                <a:sym typeface="Courier New"/>
              </a:defRPr>
            </a:pPr>
            <a:endParaRPr/>
          </a:p>
          <a:p>
            <a:pPr marL="0" indent="0" defTabSz="443484">
              <a:spcBef>
                <a:spcPts val="0"/>
              </a:spcBef>
              <a:buClrTx/>
              <a:buSzTx/>
              <a:buFontTx/>
              <a:buNone/>
              <a:defRPr sz="1261">
                <a:solidFill>
                  <a:srgbClr val="080808"/>
                </a:solidFill>
                <a:latin typeface="Courier New"/>
                <a:ea typeface="Courier New"/>
                <a:cs typeface="Courier New"/>
                <a:sym typeface="Courier New"/>
              </a:defRPr>
            </a:pPr>
            <a:r>
              <a:t>}</a:t>
            </a:r>
          </a:p>
        </p:txBody>
      </p:sp>
      <p:sp>
        <p:nvSpPr>
          <p:cNvPr id="206" name="Google Shape;113;p11"/>
          <p:cNvSpPr txBox="1">
            <a:spLocks noGrp="1"/>
          </p:cNvSpPr>
          <p:nvPr>
            <p:ph type="sldNum" sz="quarter" idx="4294967295"/>
          </p:nvPr>
        </p:nvSpPr>
        <p:spPr>
          <a:xfrm>
            <a:off x="20572871" y="12813614"/>
            <a:ext cx="534530" cy="5284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398" tIns="91398" rIns="91398" bIns="91398"/>
          <a:lstStyle/>
          <a:p>
            <a:fld id="{86CB4B4D-7CA3-9044-876B-883B54F8677D}" type="slidenum">
              <a:t>49</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Google Shape;59;p4"/>
          <p:cNvSpPr txBox="1">
            <a:spLocks noGrp="1"/>
          </p:cNvSpPr>
          <p:nvPr>
            <p:ph type="title"/>
          </p:nvPr>
        </p:nvSpPr>
        <p:spPr>
          <a:xfrm>
            <a:off x="765750" y="263524"/>
            <a:ext cx="22852500" cy="2022445"/>
          </a:xfrm>
          <a:prstGeom prst="rect">
            <a:avLst/>
          </a:prstGeom>
        </p:spPr>
        <p:txBody>
          <a:bodyPr/>
          <a:lstStyle/>
          <a:p>
            <a:r>
              <a:rPr lang="en-AU" dirty="0"/>
              <a:t>Motivation</a:t>
            </a:r>
          </a:p>
        </p:txBody>
      </p:sp>
      <p:sp>
        <p:nvSpPr>
          <p:cNvPr id="86" name="Google Shape;60;p4"/>
          <p:cNvSpPr txBox="1">
            <a:spLocks noGrp="1"/>
          </p:cNvSpPr>
          <p:nvPr>
            <p:ph type="body" idx="1"/>
          </p:nvPr>
        </p:nvSpPr>
        <p:spPr>
          <a:xfrm>
            <a:off x="838228" y="2606681"/>
            <a:ext cx="22707546" cy="9823486"/>
          </a:xfrm>
          <a:prstGeom prst="rect">
            <a:avLst/>
          </a:prstGeom>
        </p:spPr>
        <p:txBody>
          <a:bodyPr/>
          <a:lstStyle/>
          <a:p>
            <a:pPr marL="750093" indent="-750093">
              <a:spcBef>
                <a:spcPts val="0"/>
              </a:spcBef>
            </a:pPr>
            <a:r>
              <a:rPr lang="en-AU" dirty="0"/>
              <a:t>In this lecture, we will focus on Example programs in visual programming in Java.
We will learn Menu design.</a:t>
            </a:r>
          </a:p>
        </p:txBody>
      </p:sp>
      <p:sp>
        <p:nvSpPr>
          <p:cNvPr id="87" name="Google Shape;61;p4"/>
          <p:cNvSpPr txBox="1">
            <a:spLocks noGrp="1"/>
          </p:cNvSpPr>
          <p:nvPr>
            <p:ph type="sldNum" sz="quarter" idx="4294967295"/>
          </p:nvPr>
        </p:nvSpPr>
        <p:spPr>
          <a:xfrm>
            <a:off x="20742383" y="12813612"/>
            <a:ext cx="365012" cy="5284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4800" dirty="0"/>
              <a:t>JavaFX cascading style sheets can be used to specify styles for UI nodes.</a:t>
            </a:r>
          </a:p>
          <a:p>
            <a:r>
              <a:rPr lang="en-US" sz="4800" dirty="0"/>
              <a:t>JavaFX cascading style sheets are based on CSS with some extensions. CSS defines the style for webpages. It separates the contents of webpages from its style. JavaFX CSS can be used to define the style for the UI and separates the contents of the UI from the style. You can define the look and feel of the UI in a JavaFX CSS file and use the style sheet to set the color, font, margin, and border of the UI components. A JavaFX CSS file makes it easy to modify the style without modifying the Java source code.</a:t>
            </a:r>
          </a:p>
          <a:p>
            <a:r>
              <a:rPr lang="en-US" sz="4800" dirty="0"/>
              <a:t>A JavaFX style property is defined with a prefix –</a:t>
            </a:r>
            <a:r>
              <a:rPr lang="en-US" sz="4800" dirty="0" err="1"/>
              <a:t>fx</a:t>
            </a:r>
            <a:r>
              <a:rPr lang="en-US" sz="4800" dirty="0"/>
              <a:t>- to </a:t>
            </a:r>
            <a:r>
              <a:rPr lang="en-US" sz="4800" dirty="0" err="1"/>
              <a:t>distinquish</a:t>
            </a:r>
            <a:r>
              <a:rPr lang="en-US" sz="4800" dirty="0"/>
              <a:t> it from a property in CSS. All the available JavaFX properties are defined in http://</a:t>
            </a:r>
            <a:r>
              <a:rPr lang="en-US" sz="4800" dirty="0" err="1"/>
              <a:t>docs.oracle.com</a:t>
            </a:r>
            <a:r>
              <a:rPr lang="en-US" sz="4800" dirty="0"/>
              <a:t>/</a:t>
            </a:r>
            <a:r>
              <a:rPr lang="en-US" sz="4800" dirty="0" err="1"/>
              <a:t>javafx</a:t>
            </a:r>
            <a:r>
              <a:rPr lang="en-US" sz="4800" dirty="0"/>
              <a:t>/2/</a:t>
            </a:r>
            <a:r>
              <a:rPr lang="en-US" sz="4800" dirty="0" err="1"/>
              <a:t>api</a:t>
            </a:r>
            <a:r>
              <a:rPr lang="en-US" sz="4800" dirty="0"/>
              <a:t>/ </a:t>
            </a:r>
            <a:r>
              <a:rPr lang="en-US" sz="4800" dirty="0" err="1"/>
              <a:t>javafx</a:t>
            </a:r>
            <a:r>
              <a:rPr lang="en-US" sz="4800" dirty="0"/>
              <a:t>/scene/doc-files/</a:t>
            </a:r>
            <a:r>
              <a:rPr lang="en-US" sz="4800" dirty="0" err="1"/>
              <a:t>cssref.html</a:t>
            </a:r>
            <a:r>
              <a:rPr lang="en-US" sz="4800" dirty="0"/>
              <a:t>. Listing 31.1 gives an example of a style sheet.</a:t>
            </a:r>
          </a:p>
        </p:txBody>
      </p:sp>
    </p:spTree>
    <p:extLst>
      <p:ext uri="{BB962C8B-B14F-4D97-AF65-F5344CB8AC3E}">
        <p14:creationId xmlns:p14="http://schemas.microsoft.com/office/powerpoint/2010/main" val="3975044586"/>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3200" dirty="0"/>
              <a:t>.</a:t>
            </a:r>
            <a:r>
              <a:rPr lang="en-US" sz="3200" dirty="0" err="1"/>
              <a:t>plaincircle</a:t>
            </a:r>
            <a:r>
              <a:rPr lang="en-US" sz="3200" dirty="0"/>
              <a:t> {</a:t>
            </a:r>
            <a:br>
              <a:rPr lang="en-US" sz="3200" dirty="0"/>
            </a:br>
            <a:r>
              <a:rPr lang="en-US" sz="3200" dirty="0"/>
              <a:t>       -</a:t>
            </a:r>
            <a:r>
              <a:rPr lang="en-US" sz="3200" dirty="0" err="1"/>
              <a:t>fx</a:t>
            </a:r>
            <a:r>
              <a:rPr lang="en-US" sz="3200" dirty="0"/>
              <a:t>-fill: white;</a:t>
            </a:r>
            <a:br>
              <a:rPr lang="en-US" sz="3200" dirty="0"/>
            </a:br>
            <a:r>
              <a:rPr lang="en-US" sz="3200" dirty="0"/>
              <a:t>       -</a:t>
            </a:r>
            <a:r>
              <a:rPr lang="en-US" sz="3200" dirty="0" err="1"/>
              <a:t>fx</a:t>
            </a:r>
            <a:r>
              <a:rPr lang="en-US" sz="3200" dirty="0"/>
              <a:t>-stroke: black;</a:t>
            </a:r>
            <a:br>
              <a:rPr lang="en-US" sz="3200" dirty="0"/>
            </a:br>
            <a:r>
              <a:rPr lang="en-US" sz="3200" dirty="0"/>
              <a:t>     }</a:t>
            </a:r>
            <a:br>
              <a:rPr lang="en-US" sz="3200" dirty="0"/>
            </a:br>
            <a:r>
              <a:rPr lang="en-US" sz="3200" dirty="0"/>
              <a:t>     .</a:t>
            </a:r>
            <a:r>
              <a:rPr lang="en-US" sz="3200" dirty="0" err="1"/>
              <a:t>circleborder</a:t>
            </a:r>
            <a:r>
              <a:rPr lang="en-US" sz="3200" dirty="0"/>
              <a:t> {</a:t>
            </a:r>
            <a:br>
              <a:rPr lang="en-US" sz="3200" dirty="0"/>
            </a:br>
            <a:r>
              <a:rPr lang="en-US" sz="3200" dirty="0"/>
              <a:t>       -</a:t>
            </a:r>
            <a:r>
              <a:rPr lang="en-US" sz="3200" dirty="0" err="1"/>
              <a:t>fx</a:t>
            </a:r>
            <a:r>
              <a:rPr lang="en-US" sz="3200" dirty="0"/>
              <a:t>-stroke-width: </a:t>
            </a:r>
            <a:r>
              <a:rPr lang="en-US" sz="3200" dirty="0">
                <a:solidFill>
                  <a:srgbClr val="1750EB"/>
                </a:solidFill>
                <a:effectLst/>
              </a:rPr>
              <a:t>5</a:t>
            </a:r>
            <a:r>
              <a:rPr lang="en-US" sz="3200" dirty="0"/>
              <a:t>;</a:t>
            </a:r>
            <a:br>
              <a:rPr lang="en-US" sz="3200" dirty="0"/>
            </a:br>
            <a:r>
              <a:rPr lang="en-US" sz="3200" dirty="0"/>
              <a:t>       -</a:t>
            </a:r>
            <a:r>
              <a:rPr lang="en-US" sz="3200" dirty="0" err="1"/>
              <a:t>fx</a:t>
            </a:r>
            <a:r>
              <a:rPr lang="en-US" sz="3200" dirty="0"/>
              <a:t>-stroke-dash-array: </a:t>
            </a:r>
            <a:r>
              <a:rPr lang="en-US" sz="3200" dirty="0">
                <a:solidFill>
                  <a:srgbClr val="1750EB"/>
                </a:solidFill>
                <a:effectLst/>
              </a:rPr>
              <a:t>12 2 4 2</a:t>
            </a:r>
            <a:r>
              <a:rPr lang="en-US" sz="3200" dirty="0"/>
              <a:t>;</a:t>
            </a:r>
            <a:br>
              <a:rPr lang="en-US" sz="3200" dirty="0"/>
            </a:br>
            <a:r>
              <a:rPr lang="en-US" sz="3200" dirty="0"/>
              <a:t>     }</a:t>
            </a:r>
            <a:br>
              <a:rPr lang="en-US" sz="3200" dirty="0"/>
            </a:br>
            <a:r>
              <a:rPr lang="en-US" sz="3200" dirty="0"/>
              <a:t>     .border {</a:t>
            </a:r>
            <a:br>
              <a:rPr lang="en-US" sz="3200" dirty="0"/>
            </a:br>
            <a:r>
              <a:rPr lang="en-US" sz="3200" dirty="0"/>
              <a:t>       -</a:t>
            </a:r>
            <a:r>
              <a:rPr lang="en-US" sz="3200" dirty="0" err="1"/>
              <a:t>fx</a:t>
            </a:r>
            <a:r>
              <a:rPr lang="en-US" sz="3200" dirty="0"/>
              <a:t>-border-color: black;</a:t>
            </a:r>
            <a:br>
              <a:rPr lang="en-US" sz="3200" dirty="0"/>
            </a:br>
            <a:r>
              <a:rPr lang="en-US" sz="3200" dirty="0"/>
              <a:t>       -</a:t>
            </a:r>
            <a:r>
              <a:rPr lang="en-US" sz="3200" dirty="0" err="1"/>
              <a:t>fx</a:t>
            </a:r>
            <a:r>
              <a:rPr lang="en-US" sz="3200" dirty="0"/>
              <a:t>-border-width: </a:t>
            </a:r>
            <a:r>
              <a:rPr lang="en-US" sz="3200" dirty="0">
                <a:solidFill>
                  <a:srgbClr val="1750EB"/>
                </a:solidFill>
                <a:effectLst/>
              </a:rPr>
              <a:t>5</a:t>
            </a:r>
            <a:r>
              <a:rPr lang="en-US" sz="3200" dirty="0"/>
              <a:t>;</a:t>
            </a:r>
            <a:br>
              <a:rPr lang="en-US" sz="3200" dirty="0"/>
            </a:br>
            <a:r>
              <a:rPr lang="en-US" sz="3200" dirty="0"/>
              <a:t>     }</a:t>
            </a:r>
            <a:br>
              <a:rPr lang="en-US" sz="3200" dirty="0"/>
            </a:br>
            <a:r>
              <a:rPr lang="en-US" sz="3200" dirty="0"/>
              <a:t>     #</a:t>
            </a:r>
            <a:r>
              <a:rPr lang="en-US" sz="3200" dirty="0" err="1"/>
              <a:t>redcircle</a:t>
            </a:r>
            <a:r>
              <a:rPr lang="en-US" sz="3200" dirty="0"/>
              <a:t> {</a:t>
            </a:r>
            <a:br>
              <a:rPr lang="en-US" sz="3200" dirty="0"/>
            </a:br>
            <a:r>
              <a:rPr lang="en-US" sz="3200" dirty="0"/>
              <a:t>       -</a:t>
            </a:r>
            <a:r>
              <a:rPr lang="en-US" sz="3200" dirty="0" err="1"/>
              <a:t>fx</a:t>
            </a:r>
            <a:r>
              <a:rPr lang="en-US" sz="3200" dirty="0"/>
              <a:t>-fill: red;</a:t>
            </a:r>
            <a:br>
              <a:rPr lang="en-US" sz="3200" dirty="0"/>
            </a:br>
            <a:r>
              <a:rPr lang="en-US" sz="3200" dirty="0"/>
              <a:t>       -</a:t>
            </a:r>
            <a:r>
              <a:rPr lang="en-US" sz="3200" dirty="0" err="1"/>
              <a:t>fx</a:t>
            </a:r>
            <a:r>
              <a:rPr lang="en-US" sz="3200" dirty="0"/>
              <a:t>-stroke: red;</a:t>
            </a:r>
            <a:br>
              <a:rPr lang="en-US" sz="3200" dirty="0"/>
            </a:br>
            <a:r>
              <a:rPr lang="en-US" sz="3200" dirty="0"/>
              <a:t>     }</a:t>
            </a:r>
            <a:br>
              <a:rPr lang="en-US" sz="3200" dirty="0"/>
            </a:br>
            <a:r>
              <a:rPr lang="en-US" sz="3200" dirty="0"/>
              <a:t>     #</a:t>
            </a:r>
            <a:r>
              <a:rPr lang="en-US" sz="3200" dirty="0" err="1"/>
              <a:t>greencircle</a:t>
            </a:r>
            <a:r>
              <a:rPr lang="en-US" sz="3200" dirty="0"/>
              <a:t> {</a:t>
            </a:r>
            <a:br>
              <a:rPr lang="en-US" sz="3200" dirty="0"/>
            </a:br>
            <a:r>
              <a:rPr lang="en-US" sz="3200" dirty="0"/>
              <a:t>       -</a:t>
            </a:r>
            <a:r>
              <a:rPr lang="en-US" sz="3200" dirty="0" err="1"/>
              <a:t>fx</a:t>
            </a:r>
            <a:r>
              <a:rPr lang="en-US" sz="3200" dirty="0"/>
              <a:t>-fill: green;</a:t>
            </a:r>
            <a:br>
              <a:rPr lang="en-US" sz="3200" dirty="0"/>
            </a:br>
            <a:r>
              <a:rPr lang="en-US" sz="3200" dirty="0"/>
              <a:t>       -</a:t>
            </a:r>
            <a:r>
              <a:rPr lang="en-US" sz="3200" dirty="0" err="1"/>
              <a:t>fx</a:t>
            </a:r>
            <a:r>
              <a:rPr lang="en-US" sz="3200" dirty="0"/>
              <a:t>-stroke: green;</a:t>
            </a:r>
            <a:br>
              <a:rPr lang="en-US" sz="3200" dirty="0"/>
            </a:br>
            <a:r>
              <a:rPr lang="en-US" sz="3200" dirty="0"/>
              <a:t>}</a:t>
            </a:r>
            <a:br>
              <a:rPr lang="en-US" sz="3200" dirty="0"/>
            </a:br>
            <a:endParaRPr lang="en-US" sz="8800" dirty="0"/>
          </a:p>
        </p:txBody>
      </p:sp>
    </p:spTree>
    <p:extLst>
      <p:ext uri="{BB962C8B-B14F-4D97-AF65-F5344CB8AC3E}">
        <p14:creationId xmlns:p14="http://schemas.microsoft.com/office/powerpoint/2010/main" val="1937198232"/>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4800" dirty="0"/>
              <a:t>A style sheet uses the style class or style id to define styles. Multiple style classes can be applied to a single node, and a style id to a unique node. The syntax .</a:t>
            </a:r>
            <a:r>
              <a:rPr lang="en-US" sz="4800" dirty="0" err="1"/>
              <a:t>styleclass</a:t>
            </a:r>
            <a:r>
              <a:rPr lang="en-US" sz="4800" dirty="0"/>
              <a:t> defines a style class. Here, the style classes are named </a:t>
            </a:r>
            <a:r>
              <a:rPr lang="en-US" sz="4800" dirty="0" err="1"/>
              <a:t>plaincircle</a:t>
            </a:r>
            <a:r>
              <a:rPr lang="en-US" sz="4800" dirty="0"/>
              <a:t>, </a:t>
            </a:r>
            <a:r>
              <a:rPr lang="en-US" sz="4800" dirty="0" err="1"/>
              <a:t>circleborder</a:t>
            </a:r>
            <a:r>
              <a:rPr lang="en-US" sz="4800" dirty="0"/>
              <a:t>, and </a:t>
            </a:r>
            <a:r>
              <a:rPr lang="en-US" sz="4800" dirty="0" err="1"/>
              <a:t>circleborder</a:t>
            </a:r>
            <a:r>
              <a:rPr lang="en-US" sz="4800" dirty="0"/>
              <a:t>. The syntax #</a:t>
            </a:r>
            <a:r>
              <a:rPr lang="en-US" sz="4800" dirty="0" err="1"/>
              <a:t>styleid</a:t>
            </a:r>
            <a:r>
              <a:rPr lang="en-US" sz="4800" dirty="0"/>
              <a:t> defines a style id. Here, the style ids are named red- circle and </a:t>
            </a:r>
            <a:r>
              <a:rPr lang="en-US" sz="4800" dirty="0" err="1"/>
              <a:t>greencircle</a:t>
            </a:r>
            <a:r>
              <a:rPr lang="en-US" sz="4800" dirty="0"/>
              <a:t>.</a:t>
            </a:r>
          </a:p>
          <a:p>
            <a:r>
              <a:rPr lang="en-US" sz="4800" dirty="0"/>
              <a:t>Each node in JavaFX has a </a:t>
            </a:r>
            <a:r>
              <a:rPr lang="en-US" sz="4800" dirty="0" err="1"/>
              <a:t>styleClass</a:t>
            </a:r>
            <a:r>
              <a:rPr lang="en-US" sz="4800" dirty="0"/>
              <a:t> variable of the List&lt;String&gt; type, which can be obtained from invoking </a:t>
            </a:r>
            <a:r>
              <a:rPr lang="en-US" sz="4800" dirty="0" err="1"/>
              <a:t>getStyleClass</a:t>
            </a:r>
            <a:r>
              <a:rPr lang="en-US" sz="4800" dirty="0"/>
              <a:t>(). You can add multiple style classes to a node and only one id to a node. Each node in JavaFX has an id variable of the String type, which can be set using the </a:t>
            </a:r>
            <a:r>
              <a:rPr lang="en-US" sz="4800" dirty="0" err="1"/>
              <a:t>setID</a:t>
            </a:r>
            <a:r>
              <a:rPr lang="en-US" sz="4800" dirty="0"/>
              <a:t>(String id) method. You can set only one id to a node.</a:t>
            </a:r>
          </a:p>
        </p:txBody>
      </p:sp>
    </p:spTree>
    <p:extLst>
      <p:ext uri="{BB962C8B-B14F-4D97-AF65-F5344CB8AC3E}">
        <p14:creationId xmlns:p14="http://schemas.microsoft.com/office/powerpoint/2010/main" val="1346003600"/>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4800" dirty="0"/>
              <a:t>The Scene and Parent classes have the stylesheets property, which can be obtained from invoking the </a:t>
            </a:r>
            <a:r>
              <a:rPr lang="en-US" sz="4800" dirty="0" err="1"/>
              <a:t>getStylesheets</a:t>
            </a:r>
            <a:r>
              <a:rPr lang="en-US" sz="4800" dirty="0"/>
              <a:t>() method. This property is of the </a:t>
            </a:r>
            <a:r>
              <a:rPr lang="en-US" sz="4800" dirty="0" err="1"/>
              <a:t>ObservableList</a:t>
            </a:r>
            <a:r>
              <a:rPr lang="en-US" sz="4800" dirty="0"/>
              <a:t>&lt;String&gt; type. You can add multiple style sheets into this property. You can load a style sheet into a Scene or a Parent. Note that Parent is the superclass for containers and UI control.</a:t>
            </a:r>
          </a:p>
        </p:txBody>
      </p:sp>
    </p:spTree>
    <p:extLst>
      <p:ext uri="{BB962C8B-B14F-4D97-AF65-F5344CB8AC3E}">
        <p14:creationId xmlns:p14="http://schemas.microsoft.com/office/powerpoint/2010/main" val="2106013451"/>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pPr marL="0" indent="0">
              <a:buNone/>
            </a:pPr>
            <a:r>
              <a:rPr lang="en-US" sz="1800" dirty="0">
                <a:solidFill>
                  <a:srgbClr val="0033B3"/>
                </a:solidFill>
                <a:effectLst/>
              </a:rPr>
              <a:t>package </a:t>
            </a:r>
            <a:r>
              <a:rPr lang="en-US" sz="1800" dirty="0">
                <a:solidFill>
                  <a:srgbClr val="000000"/>
                </a:solidFill>
                <a:effectLst/>
              </a:rPr>
              <a:t>com.example.demo22</a:t>
            </a:r>
            <a:r>
              <a:rPr lang="en-US" sz="1800" dirty="0"/>
              <a:t>;</a:t>
            </a:r>
            <a:br>
              <a:rPr lang="en-US" sz="1800" dirty="0"/>
            </a:br>
            <a:br>
              <a:rPr lang="en-US" sz="1800" dirty="0"/>
            </a:br>
            <a:r>
              <a:rPr lang="en-US" sz="1800" dirty="0">
                <a:solidFill>
                  <a:srgbClr val="0033B3"/>
                </a:solidFill>
                <a:effectLst/>
              </a:rPr>
              <a:t>import </a:t>
            </a:r>
            <a:r>
              <a:rPr lang="en-US" sz="1800" dirty="0" err="1">
                <a:solidFill>
                  <a:srgbClr val="000000"/>
                </a:solidFill>
                <a:effectLst/>
              </a:rPr>
              <a:t>javafx.application.Application</a:t>
            </a:r>
            <a:r>
              <a:rPr lang="en-US" sz="1800" dirty="0"/>
              <a:t>;</a:t>
            </a:r>
            <a:br>
              <a:rPr lang="en-US" sz="1800" dirty="0"/>
            </a:br>
            <a:r>
              <a:rPr lang="en-US" sz="1800" dirty="0">
                <a:solidFill>
                  <a:srgbClr val="0033B3"/>
                </a:solidFill>
                <a:effectLst/>
              </a:rPr>
              <a:t>import </a:t>
            </a:r>
            <a:r>
              <a:rPr lang="en-US" sz="1800" dirty="0" err="1">
                <a:solidFill>
                  <a:srgbClr val="000000"/>
                </a:solidFill>
                <a:effectLst/>
              </a:rPr>
              <a:t>javafx.scene.Scene</a:t>
            </a:r>
            <a:r>
              <a:rPr lang="en-US" sz="1800" dirty="0"/>
              <a:t>;</a:t>
            </a:r>
            <a:br>
              <a:rPr lang="en-US" sz="1800" dirty="0"/>
            </a:br>
            <a:r>
              <a:rPr lang="en-US" sz="1800" dirty="0">
                <a:solidFill>
                  <a:srgbClr val="0033B3"/>
                </a:solidFill>
                <a:effectLst/>
              </a:rPr>
              <a:t>import </a:t>
            </a:r>
            <a:r>
              <a:rPr lang="en-US" sz="1800" dirty="0" err="1">
                <a:solidFill>
                  <a:srgbClr val="000000"/>
                </a:solidFill>
                <a:effectLst/>
              </a:rPr>
              <a:t>javafx.scene.layout.HBox</a:t>
            </a:r>
            <a:r>
              <a:rPr lang="en-US" sz="1800" dirty="0"/>
              <a:t>;</a:t>
            </a:r>
            <a:br>
              <a:rPr lang="en-US" sz="1800" dirty="0"/>
            </a:br>
            <a:r>
              <a:rPr lang="en-US" sz="1800" dirty="0">
                <a:solidFill>
                  <a:srgbClr val="0033B3"/>
                </a:solidFill>
                <a:effectLst/>
              </a:rPr>
              <a:t>import </a:t>
            </a:r>
            <a:r>
              <a:rPr lang="en-US" sz="1800" dirty="0" err="1">
                <a:solidFill>
                  <a:srgbClr val="000000"/>
                </a:solidFill>
                <a:effectLst/>
              </a:rPr>
              <a:t>javafx.scene.layout.Pane</a:t>
            </a:r>
            <a:r>
              <a:rPr lang="en-US" sz="1800" dirty="0"/>
              <a:t>;</a:t>
            </a:r>
            <a:br>
              <a:rPr lang="en-US" sz="1800" dirty="0"/>
            </a:br>
            <a:r>
              <a:rPr lang="en-US" sz="1800" dirty="0">
                <a:solidFill>
                  <a:srgbClr val="0033B3"/>
                </a:solidFill>
                <a:effectLst/>
              </a:rPr>
              <a:t>import </a:t>
            </a:r>
            <a:r>
              <a:rPr lang="en-US" sz="1800" dirty="0" err="1">
                <a:solidFill>
                  <a:srgbClr val="000000"/>
                </a:solidFill>
                <a:effectLst/>
              </a:rPr>
              <a:t>javafx.scene.shape.Circle</a:t>
            </a:r>
            <a:r>
              <a:rPr lang="en-US" sz="1800" dirty="0"/>
              <a:t>;</a:t>
            </a:r>
            <a:br>
              <a:rPr lang="en-US" sz="1800" dirty="0"/>
            </a:br>
            <a:r>
              <a:rPr lang="en-US" sz="1800" dirty="0">
                <a:solidFill>
                  <a:srgbClr val="0033B3"/>
                </a:solidFill>
                <a:effectLst/>
              </a:rPr>
              <a:t>import </a:t>
            </a:r>
            <a:r>
              <a:rPr lang="en-US" sz="1800" dirty="0" err="1">
                <a:solidFill>
                  <a:srgbClr val="000000"/>
                </a:solidFill>
                <a:effectLst/>
              </a:rPr>
              <a:t>javafx.stage.Stage</a:t>
            </a:r>
            <a:r>
              <a:rPr lang="en-US" sz="1800" dirty="0"/>
              <a:t>;</a:t>
            </a:r>
            <a:br>
              <a:rPr lang="en-US" sz="1800" dirty="0"/>
            </a:br>
            <a:r>
              <a:rPr lang="en-US" sz="1800" dirty="0">
                <a:solidFill>
                  <a:srgbClr val="0033B3"/>
                </a:solidFill>
                <a:effectLst/>
              </a:rPr>
              <a:t>public class </a:t>
            </a:r>
            <a:r>
              <a:rPr lang="en-US" sz="1800" dirty="0" err="1">
                <a:solidFill>
                  <a:srgbClr val="000000"/>
                </a:solidFill>
                <a:effectLst/>
              </a:rPr>
              <a:t>HelloApplication</a:t>
            </a:r>
            <a:r>
              <a:rPr lang="en-US" sz="1800" dirty="0">
                <a:solidFill>
                  <a:srgbClr val="000000"/>
                </a:solidFill>
                <a:effectLst/>
              </a:rPr>
              <a:t> </a:t>
            </a:r>
            <a:r>
              <a:rPr lang="en-US" sz="1800" dirty="0">
                <a:solidFill>
                  <a:srgbClr val="0033B3"/>
                </a:solidFill>
                <a:effectLst/>
              </a:rPr>
              <a:t>extends </a:t>
            </a:r>
            <a:r>
              <a:rPr lang="en-US" sz="1800" dirty="0">
                <a:solidFill>
                  <a:srgbClr val="000000"/>
                </a:solidFill>
                <a:effectLst/>
              </a:rPr>
              <a:t>Application </a:t>
            </a:r>
            <a:r>
              <a:rPr lang="en-US" sz="1800" dirty="0"/>
              <a:t>{</a:t>
            </a:r>
            <a:br>
              <a:rPr lang="en-US" sz="1800" dirty="0"/>
            </a:br>
            <a:r>
              <a:rPr lang="en-US" sz="1800" dirty="0"/>
              <a:t>    </a:t>
            </a:r>
            <a:r>
              <a:rPr lang="en-US" sz="1800" dirty="0">
                <a:solidFill>
                  <a:srgbClr val="9E880D"/>
                </a:solidFill>
                <a:effectLst/>
              </a:rPr>
              <a:t>@Override </a:t>
            </a:r>
            <a:r>
              <a:rPr lang="en-US" sz="1800" i="1" dirty="0">
                <a:solidFill>
                  <a:srgbClr val="8C8C8C"/>
                </a:solidFill>
                <a:effectLst/>
              </a:rPr>
              <a:t>// Override the start method in the Application class</a:t>
            </a:r>
            <a:br>
              <a:rPr lang="en-US" sz="1800" i="1" dirty="0">
                <a:solidFill>
                  <a:srgbClr val="8C8C8C"/>
                </a:solidFill>
                <a:effectLst/>
              </a:rPr>
            </a:br>
            <a:r>
              <a:rPr lang="en-US" sz="1800" i="1" dirty="0">
                <a:solidFill>
                  <a:srgbClr val="8C8C8C"/>
                </a:solidFill>
                <a:effectLst/>
              </a:rPr>
              <a:t>    </a:t>
            </a:r>
            <a:r>
              <a:rPr lang="en-US" sz="1800" dirty="0">
                <a:solidFill>
                  <a:srgbClr val="0033B3"/>
                </a:solidFill>
                <a:effectLst/>
              </a:rPr>
              <a:t>public void </a:t>
            </a:r>
            <a:r>
              <a:rPr lang="en-US" sz="1800" dirty="0">
                <a:solidFill>
                  <a:srgbClr val="00627A"/>
                </a:solidFill>
                <a:effectLst/>
              </a:rPr>
              <a:t>start</a:t>
            </a:r>
            <a:r>
              <a:rPr lang="en-US" sz="1800" dirty="0"/>
              <a:t>(</a:t>
            </a:r>
            <a:r>
              <a:rPr lang="en-US" sz="1800" dirty="0">
                <a:solidFill>
                  <a:srgbClr val="000000"/>
                </a:solidFill>
                <a:effectLst/>
              </a:rPr>
              <a:t>Stage </a:t>
            </a:r>
            <a:r>
              <a:rPr lang="en-US" sz="1800" dirty="0" err="1"/>
              <a:t>primaryStage</a:t>
            </a:r>
            <a:r>
              <a:rPr lang="en-US" sz="1800" dirty="0"/>
              <a:t>) {</a:t>
            </a:r>
            <a:br>
              <a:rPr lang="en-US" sz="1800" dirty="0"/>
            </a:br>
            <a:br>
              <a:rPr lang="en-US" sz="1800" dirty="0"/>
            </a:br>
            <a:r>
              <a:rPr lang="en-US" sz="1800" dirty="0"/>
              <a:t>        </a:t>
            </a:r>
            <a:r>
              <a:rPr lang="en-US" sz="1800" dirty="0" err="1">
                <a:solidFill>
                  <a:srgbClr val="000000"/>
                </a:solidFill>
                <a:effectLst/>
              </a:rPr>
              <a:t>HBox</a:t>
            </a:r>
            <a:r>
              <a:rPr lang="en-US" sz="1800" dirty="0">
                <a:solidFill>
                  <a:srgbClr val="000000"/>
                </a:solidFill>
                <a:effectLst/>
              </a:rPr>
              <a:t> </a:t>
            </a:r>
            <a:r>
              <a:rPr lang="en-US" sz="1800" dirty="0" err="1">
                <a:solidFill>
                  <a:srgbClr val="000000"/>
                </a:solidFill>
                <a:effectLst/>
              </a:rPr>
              <a:t>hBox</a:t>
            </a:r>
            <a:r>
              <a:rPr lang="en-US" sz="1800" dirty="0">
                <a:solidFill>
                  <a:srgbClr val="000000"/>
                </a:solidFill>
                <a:effectLst/>
              </a:rPr>
              <a:t> </a:t>
            </a:r>
            <a:r>
              <a:rPr lang="en-US" sz="1800" dirty="0"/>
              <a:t>= </a:t>
            </a:r>
            <a:r>
              <a:rPr lang="en-US" sz="1800" dirty="0">
                <a:solidFill>
                  <a:srgbClr val="0033B3"/>
                </a:solidFill>
                <a:effectLst/>
              </a:rPr>
              <a:t>new </a:t>
            </a:r>
            <a:r>
              <a:rPr lang="en-US" sz="1800" dirty="0" err="1"/>
              <a:t>HBox</a:t>
            </a:r>
            <a:r>
              <a:rPr lang="en-US" sz="1800" dirty="0"/>
              <a:t>(</a:t>
            </a:r>
            <a:r>
              <a:rPr lang="en-US" sz="1800" dirty="0">
                <a:solidFill>
                  <a:srgbClr val="1750EB"/>
                </a:solidFill>
                <a:effectLst/>
              </a:rPr>
              <a:t>5</a:t>
            </a:r>
            <a:r>
              <a:rPr lang="en-US" sz="1800" dirty="0"/>
              <a:t>);</a:t>
            </a:r>
            <a:br>
              <a:rPr lang="en-US" sz="1800" dirty="0"/>
            </a:br>
            <a:r>
              <a:rPr lang="en-US" sz="1800" dirty="0"/>
              <a:t>        </a:t>
            </a:r>
            <a:r>
              <a:rPr lang="en-US" sz="1800" dirty="0">
                <a:solidFill>
                  <a:srgbClr val="000000"/>
                </a:solidFill>
                <a:effectLst/>
              </a:rPr>
              <a:t>Scene scene </a:t>
            </a:r>
            <a:r>
              <a:rPr lang="en-US" sz="1800" dirty="0"/>
              <a:t>= </a:t>
            </a:r>
            <a:r>
              <a:rPr lang="en-US" sz="1800" dirty="0">
                <a:solidFill>
                  <a:srgbClr val="0033B3"/>
                </a:solidFill>
                <a:effectLst/>
              </a:rPr>
              <a:t>new </a:t>
            </a:r>
            <a:r>
              <a:rPr lang="en-US" sz="1800" dirty="0"/>
              <a:t>Scene(</a:t>
            </a:r>
            <a:r>
              <a:rPr lang="en-US" sz="1800" dirty="0" err="1">
                <a:solidFill>
                  <a:srgbClr val="000000"/>
                </a:solidFill>
                <a:effectLst/>
              </a:rPr>
              <a:t>hBox</a:t>
            </a:r>
            <a:r>
              <a:rPr lang="en-US" sz="1800" dirty="0"/>
              <a:t>, </a:t>
            </a:r>
            <a:r>
              <a:rPr lang="en-US" sz="1800" dirty="0">
                <a:solidFill>
                  <a:srgbClr val="1750EB"/>
                </a:solidFill>
                <a:effectLst/>
              </a:rPr>
              <a:t>300</a:t>
            </a:r>
            <a:r>
              <a:rPr lang="en-US" sz="1800" dirty="0"/>
              <a:t>, </a:t>
            </a:r>
            <a:r>
              <a:rPr lang="en-US" sz="1800" dirty="0">
                <a:solidFill>
                  <a:srgbClr val="1750EB"/>
                </a:solidFill>
                <a:effectLst/>
              </a:rPr>
              <a:t>250</a:t>
            </a:r>
            <a:r>
              <a:rPr lang="en-US" sz="1800" dirty="0"/>
              <a:t>);</a:t>
            </a:r>
            <a:br>
              <a:rPr lang="en-US" sz="1800" dirty="0"/>
            </a:br>
            <a:r>
              <a:rPr lang="en-US" sz="1800" dirty="0"/>
              <a:t>        </a:t>
            </a:r>
            <a:r>
              <a:rPr lang="en-US" sz="1800" dirty="0" err="1">
                <a:solidFill>
                  <a:srgbClr val="000000"/>
                </a:solidFill>
                <a:effectLst/>
              </a:rPr>
              <a:t>scene</a:t>
            </a:r>
            <a:r>
              <a:rPr lang="en-US" sz="1800" dirty="0" err="1"/>
              <a:t>.getStylesheets</a:t>
            </a:r>
            <a:r>
              <a:rPr lang="en-US" sz="1800" dirty="0"/>
              <a:t>().add(</a:t>
            </a:r>
            <a:r>
              <a:rPr lang="en-US" sz="1800" dirty="0">
                <a:solidFill>
                  <a:srgbClr val="067D17"/>
                </a:solidFill>
                <a:effectLst/>
              </a:rPr>
              <a:t>"</a:t>
            </a:r>
            <a:r>
              <a:rPr lang="en-US" sz="1800" dirty="0" err="1">
                <a:solidFill>
                  <a:srgbClr val="067D17"/>
                </a:solidFill>
                <a:effectLst/>
              </a:rPr>
              <a:t>myStyle.css</a:t>
            </a:r>
            <a:r>
              <a:rPr lang="en-US" sz="1800" dirty="0">
                <a:solidFill>
                  <a:srgbClr val="067D17"/>
                </a:solidFill>
                <a:effectLst/>
              </a:rPr>
              <a:t>"</a:t>
            </a:r>
            <a:r>
              <a:rPr lang="en-US" sz="1800" dirty="0"/>
              <a:t>);</a:t>
            </a:r>
            <a:r>
              <a:rPr lang="en-US" sz="1800" i="1" dirty="0">
                <a:solidFill>
                  <a:srgbClr val="8C8C8C"/>
                </a:solidFill>
                <a:effectLst/>
              </a:rPr>
              <a:t>// Load the stylesheet</a:t>
            </a:r>
            <a:br>
              <a:rPr lang="en-US" sz="1800" i="1" dirty="0">
                <a:solidFill>
                  <a:srgbClr val="8C8C8C"/>
                </a:solidFill>
                <a:effectLst/>
              </a:rPr>
            </a:br>
            <a:r>
              <a:rPr lang="en-US" sz="1800" i="1" dirty="0">
                <a:solidFill>
                  <a:srgbClr val="8C8C8C"/>
                </a:solidFill>
                <a:effectLst/>
              </a:rPr>
              <a:t>        </a:t>
            </a:r>
            <a:r>
              <a:rPr lang="en-US" sz="1800" dirty="0">
                <a:solidFill>
                  <a:srgbClr val="000000"/>
                </a:solidFill>
                <a:effectLst/>
              </a:rPr>
              <a:t>Pane pane1 </a:t>
            </a:r>
            <a:r>
              <a:rPr lang="en-US" sz="1800" dirty="0"/>
              <a:t>= </a:t>
            </a:r>
            <a:r>
              <a:rPr lang="en-US" sz="1800" dirty="0">
                <a:solidFill>
                  <a:srgbClr val="0033B3"/>
                </a:solidFill>
                <a:effectLst/>
              </a:rPr>
              <a:t>new </a:t>
            </a:r>
            <a:r>
              <a:rPr lang="en-US" sz="1800" dirty="0"/>
              <a:t>Pane();</a:t>
            </a:r>
            <a:br>
              <a:rPr lang="en-US" sz="1800" dirty="0"/>
            </a:br>
            <a:r>
              <a:rPr lang="en-US" sz="1800" dirty="0"/>
              <a:t>        </a:t>
            </a:r>
            <a:r>
              <a:rPr lang="en-US" sz="1800" dirty="0">
                <a:solidFill>
                  <a:srgbClr val="000000"/>
                </a:solidFill>
                <a:effectLst/>
              </a:rPr>
              <a:t>Circle circle1 </a:t>
            </a:r>
            <a:r>
              <a:rPr lang="en-US" sz="1800" dirty="0"/>
              <a:t>= </a:t>
            </a:r>
            <a:r>
              <a:rPr lang="en-US" sz="1800" dirty="0">
                <a:solidFill>
                  <a:srgbClr val="0033B3"/>
                </a:solidFill>
                <a:effectLst/>
              </a:rPr>
              <a:t>new </a:t>
            </a:r>
            <a:r>
              <a:rPr lang="en-US" sz="1800" dirty="0"/>
              <a:t>Circle(</a:t>
            </a:r>
            <a:r>
              <a:rPr lang="en-US" sz="1800" dirty="0">
                <a:solidFill>
                  <a:srgbClr val="1750EB"/>
                </a:solidFill>
                <a:effectLst/>
              </a:rPr>
              <a:t>50</a:t>
            </a:r>
            <a:r>
              <a:rPr lang="en-US" sz="1800" dirty="0"/>
              <a:t>, </a:t>
            </a:r>
            <a:r>
              <a:rPr lang="en-US" sz="1800" dirty="0">
                <a:solidFill>
                  <a:srgbClr val="1750EB"/>
                </a:solidFill>
                <a:effectLst/>
              </a:rPr>
              <a:t>50</a:t>
            </a:r>
            <a:r>
              <a:rPr lang="en-US" sz="1800" dirty="0"/>
              <a:t>, </a:t>
            </a:r>
            <a:r>
              <a:rPr lang="en-US" sz="1800" dirty="0">
                <a:solidFill>
                  <a:srgbClr val="1750EB"/>
                </a:solidFill>
                <a:effectLst/>
              </a:rPr>
              <a:t>30</a:t>
            </a:r>
            <a:r>
              <a:rPr lang="en-US" sz="1800" dirty="0"/>
              <a:t>);</a:t>
            </a:r>
            <a:br>
              <a:rPr lang="en-US" sz="1800" dirty="0"/>
            </a:br>
            <a:r>
              <a:rPr lang="en-US" sz="1800" dirty="0"/>
              <a:t>        </a:t>
            </a:r>
            <a:r>
              <a:rPr lang="en-US" sz="1800" dirty="0">
                <a:solidFill>
                  <a:srgbClr val="000000"/>
                </a:solidFill>
                <a:effectLst/>
              </a:rPr>
              <a:t>Circle circle2 </a:t>
            </a:r>
            <a:r>
              <a:rPr lang="en-US" sz="1800" dirty="0"/>
              <a:t>= </a:t>
            </a:r>
            <a:r>
              <a:rPr lang="en-US" sz="1800" dirty="0">
                <a:solidFill>
                  <a:srgbClr val="0033B3"/>
                </a:solidFill>
                <a:effectLst/>
              </a:rPr>
              <a:t>new </a:t>
            </a:r>
            <a:r>
              <a:rPr lang="en-US" sz="1800" dirty="0"/>
              <a:t>Circle(</a:t>
            </a:r>
            <a:r>
              <a:rPr lang="en-US" sz="1800" dirty="0">
                <a:solidFill>
                  <a:srgbClr val="1750EB"/>
                </a:solidFill>
                <a:effectLst/>
              </a:rPr>
              <a:t>150</a:t>
            </a:r>
            <a:r>
              <a:rPr lang="en-US" sz="1800" dirty="0"/>
              <a:t>, </a:t>
            </a:r>
            <a:r>
              <a:rPr lang="en-US" sz="1800" dirty="0">
                <a:solidFill>
                  <a:srgbClr val="1750EB"/>
                </a:solidFill>
                <a:effectLst/>
              </a:rPr>
              <a:t>50</a:t>
            </a:r>
            <a:r>
              <a:rPr lang="en-US" sz="1800" dirty="0"/>
              <a:t>, </a:t>
            </a:r>
            <a:r>
              <a:rPr lang="en-US" sz="1800" dirty="0">
                <a:solidFill>
                  <a:srgbClr val="1750EB"/>
                </a:solidFill>
                <a:effectLst/>
              </a:rPr>
              <a:t>30</a:t>
            </a:r>
            <a:r>
              <a:rPr lang="en-US" sz="1800" dirty="0"/>
              <a:t>);</a:t>
            </a:r>
            <a:br>
              <a:rPr lang="en-US" sz="1800" dirty="0"/>
            </a:br>
            <a:r>
              <a:rPr lang="en-US" sz="1800" dirty="0"/>
              <a:t>        </a:t>
            </a:r>
            <a:r>
              <a:rPr lang="en-US" sz="1800" dirty="0">
                <a:solidFill>
                  <a:srgbClr val="000000"/>
                </a:solidFill>
                <a:effectLst/>
              </a:rPr>
              <a:t>Circle circle3 </a:t>
            </a:r>
            <a:r>
              <a:rPr lang="en-US" sz="1800" dirty="0"/>
              <a:t>= </a:t>
            </a:r>
            <a:r>
              <a:rPr lang="en-US" sz="1800" dirty="0">
                <a:solidFill>
                  <a:srgbClr val="0033B3"/>
                </a:solidFill>
                <a:effectLst/>
              </a:rPr>
              <a:t>new </a:t>
            </a:r>
            <a:r>
              <a:rPr lang="en-US" sz="1800" dirty="0"/>
              <a:t>Circle(</a:t>
            </a:r>
            <a:r>
              <a:rPr lang="en-US" sz="1800" dirty="0">
                <a:solidFill>
                  <a:srgbClr val="1750EB"/>
                </a:solidFill>
                <a:effectLst/>
              </a:rPr>
              <a:t>100</a:t>
            </a:r>
            <a:r>
              <a:rPr lang="en-US" sz="1800" dirty="0"/>
              <a:t>, </a:t>
            </a:r>
            <a:r>
              <a:rPr lang="en-US" sz="1800" dirty="0">
                <a:solidFill>
                  <a:srgbClr val="1750EB"/>
                </a:solidFill>
                <a:effectLst/>
              </a:rPr>
              <a:t>100</a:t>
            </a:r>
            <a:r>
              <a:rPr lang="en-US" sz="1800" dirty="0"/>
              <a:t>, </a:t>
            </a:r>
            <a:r>
              <a:rPr lang="en-US" sz="1800" dirty="0">
                <a:solidFill>
                  <a:srgbClr val="1750EB"/>
                </a:solidFill>
                <a:effectLst/>
              </a:rPr>
              <a:t>30</a:t>
            </a:r>
            <a:r>
              <a:rPr lang="en-US" sz="1800" dirty="0"/>
              <a:t>);</a:t>
            </a:r>
            <a:br>
              <a:rPr lang="en-US" sz="1800" dirty="0"/>
            </a:br>
            <a:r>
              <a:rPr lang="en-US" sz="1800" dirty="0"/>
              <a:t>        </a:t>
            </a:r>
            <a:r>
              <a:rPr lang="en-US" sz="1800" dirty="0">
                <a:solidFill>
                  <a:srgbClr val="000000"/>
                </a:solidFill>
                <a:effectLst/>
              </a:rPr>
              <a:t>pane1</a:t>
            </a:r>
            <a:r>
              <a:rPr lang="en-US" sz="1800" dirty="0"/>
              <a:t>.getChildren().</a:t>
            </a:r>
            <a:r>
              <a:rPr lang="en-US" sz="1800" dirty="0" err="1"/>
              <a:t>addAll</a:t>
            </a:r>
            <a:r>
              <a:rPr lang="en-US" sz="1800" dirty="0"/>
              <a:t>(</a:t>
            </a:r>
            <a:r>
              <a:rPr lang="en-US" sz="1800" dirty="0">
                <a:solidFill>
                  <a:srgbClr val="000000"/>
                </a:solidFill>
                <a:effectLst/>
              </a:rPr>
              <a:t>circle1</a:t>
            </a:r>
            <a:r>
              <a:rPr lang="en-US" sz="1800" dirty="0"/>
              <a:t>, </a:t>
            </a:r>
            <a:r>
              <a:rPr lang="en-US" sz="1800" dirty="0">
                <a:solidFill>
                  <a:srgbClr val="000000"/>
                </a:solidFill>
                <a:effectLst/>
              </a:rPr>
              <a:t>circle2</a:t>
            </a:r>
            <a:r>
              <a:rPr lang="en-US" sz="1800" dirty="0"/>
              <a:t>, </a:t>
            </a:r>
            <a:r>
              <a:rPr lang="en-US" sz="1800" dirty="0">
                <a:solidFill>
                  <a:srgbClr val="000000"/>
                </a:solidFill>
                <a:effectLst/>
              </a:rPr>
              <a:t>circle3</a:t>
            </a:r>
            <a:r>
              <a:rPr lang="en-US" sz="1800" dirty="0"/>
              <a:t>);</a:t>
            </a:r>
            <a:br>
              <a:rPr lang="en-US" sz="1800" dirty="0"/>
            </a:br>
            <a:r>
              <a:rPr lang="en-US" sz="1800" dirty="0"/>
              <a:t>        </a:t>
            </a:r>
            <a:r>
              <a:rPr lang="en-US" sz="1800" dirty="0">
                <a:solidFill>
                  <a:srgbClr val="000000"/>
                </a:solidFill>
                <a:effectLst/>
              </a:rPr>
              <a:t>pane1</a:t>
            </a:r>
            <a:r>
              <a:rPr lang="en-US" sz="1800" dirty="0"/>
              <a:t>.getStyleClass().add(</a:t>
            </a:r>
            <a:r>
              <a:rPr lang="en-US" sz="1800" dirty="0">
                <a:solidFill>
                  <a:srgbClr val="067D17"/>
                </a:solidFill>
                <a:effectLst/>
              </a:rPr>
              <a:t>"border"</a:t>
            </a:r>
            <a:r>
              <a:rPr lang="en-US" sz="1800" dirty="0"/>
              <a:t>);</a:t>
            </a:r>
            <a:br>
              <a:rPr lang="en-US" sz="1800" dirty="0"/>
            </a:br>
            <a:r>
              <a:rPr lang="en-US" sz="1800" dirty="0"/>
              <a:t>        </a:t>
            </a:r>
            <a:r>
              <a:rPr lang="en-US" sz="1800" dirty="0">
                <a:solidFill>
                  <a:srgbClr val="000000"/>
                </a:solidFill>
                <a:effectLst/>
              </a:rPr>
              <a:t>circle1</a:t>
            </a:r>
            <a:r>
              <a:rPr lang="en-US" sz="1800" dirty="0"/>
              <a:t>.getStyleClass().add(</a:t>
            </a:r>
            <a:r>
              <a:rPr lang="en-US" sz="1800" dirty="0">
                <a:solidFill>
                  <a:srgbClr val="067D17"/>
                </a:solidFill>
                <a:effectLst/>
              </a:rPr>
              <a:t>"</a:t>
            </a:r>
            <a:r>
              <a:rPr lang="en-US" sz="1800" dirty="0" err="1">
                <a:solidFill>
                  <a:srgbClr val="067D17"/>
                </a:solidFill>
                <a:effectLst/>
              </a:rPr>
              <a:t>plaincircle</a:t>
            </a:r>
            <a:r>
              <a:rPr lang="en-US" sz="1800" dirty="0">
                <a:solidFill>
                  <a:srgbClr val="067D17"/>
                </a:solidFill>
                <a:effectLst/>
              </a:rPr>
              <a:t>"</a:t>
            </a:r>
            <a:r>
              <a:rPr lang="en-US" sz="1800" dirty="0"/>
              <a:t>); </a:t>
            </a:r>
            <a:r>
              <a:rPr lang="en-US" sz="1800" i="1" dirty="0">
                <a:solidFill>
                  <a:srgbClr val="8C8C8C"/>
                </a:solidFill>
                <a:effectLst/>
              </a:rPr>
              <a:t>// Add a style class</a:t>
            </a:r>
            <a:br>
              <a:rPr lang="en-US" sz="1800" i="1" dirty="0">
                <a:solidFill>
                  <a:srgbClr val="8C8C8C"/>
                </a:solidFill>
                <a:effectLst/>
              </a:rPr>
            </a:br>
            <a:r>
              <a:rPr lang="en-US" sz="1800" i="1" dirty="0">
                <a:solidFill>
                  <a:srgbClr val="8C8C8C"/>
                </a:solidFill>
                <a:effectLst/>
              </a:rPr>
              <a:t>        </a:t>
            </a:r>
            <a:r>
              <a:rPr lang="en-US" sz="1800" dirty="0">
                <a:solidFill>
                  <a:srgbClr val="000000"/>
                </a:solidFill>
                <a:effectLst/>
              </a:rPr>
              <a:t>circle2</a:t>
            </a:r>
            <a:r>
              <a:rPr lang="en-US" sz="1800" dirty="0"/>
              <a:t>.getStyleClass().add(</a:t>
            </a:r>
            <a:r>
              <a:rPr lang="en-US" sz="1800" dirty="0">
                <a:solidFill>
                  <a:srgbClr val="067D17"/>
                </a:solidFill>
                <a:effectLst/>
              </a:rPr>
              <a:t>"</a:t>
            </a:r>
            <a:r>
              <a:rPr lang="en-US" sz="1800" dirty="0" err="1">
                <a:solidFill>
                  <a:srgbClr val="067D17"/>
                </a:solidFill>
                <a:effectLst/>
              </a:rPr>
              <a:t>plaincircle</a:t>
            </a:r>
            <a:r>
              <a:rPr lang="en-US" sz="1800" dirty="0">
                <a:solidFill>
                  <a:srgbClr val="067D17"/>
                </a:solidFill>
                <a:effectLst/>
              </a:rPr>
              <a:t>"</a:t>
            </a:r>
            <a:r>
              <a:rPr lang="en-US" sz="1800" dirty="0"/>
              <a:t>); </a:t>
            </a:r>
            <a:r>
              <a:rPr lang="en-US" sz="1800" i="1" dirty="0">
                <a:solidFill>
                  <a:srgbClr val="8C8C8C"/>
                </a:solidFill>
                <a:effectLst/>
              </a:rPr>
              <a:t>// Add a style class</a:t>
            </a:r>
            <a:br>
              <a:rPr lang="en-US" sz="1800" i="1" dirty="0">
                <a:solidFill>
                  <a:srgbClr val="8C8C8C"/>
                </a:solidFill>
                <a:effectLst/>
              </a:rPr>
            </a:br>
            <a:r>
              <a:rPr lang="en-US" sz="1800" i="1" dirty="0">
                <a:solidFill>
                  <a:srgbClr val="8C8C8C"/>
                </a:solidFill>
                <a:effectLst/>
              </a:rPr>
              <a:t>        </a:t>
            </a:r>
            <a:r>
              <a:rPr lang="en-US" sz="1800" dirty="0">
                <a:solidFill>
                  <a:srgbClr val="000000"/>
                </a:solidFill>
                <a:effectLst/>
              </a:rPr>
              <a:t>circle3</a:t>
            </a:r>
            <a:r>
              <a:rPr lang="en-US" sz="1800" dirty="0"/>
              <a:t>.setId(</a:t>
            </a:r>
            <a:r>
              <a:rPr lang="en-US" sz="1800" dirty="0">
                <a:solidFill>
                  <a:srgbClr val="067D17"/>
                </a:solidFill>
                <a:effectLst/>
              </a:rPr>
              <a:t>"</a:t>
            </a:r>
            <a:r>
              <a:rPr lang="en-US" sz="1800" dirty="0" err="1">
                <a:solidFill>
                  <a:srgbClr val="067D17"/>
                </a:solidFill>
                <a:effectLst/>
              </a:rPr>
              <a:t>redcircle</a:t>
            </a:r>
            <a:r>
              <a:rPr lang="en-US" sz="1800" dirty="0">
                <a:solidFill>
                  <a:srgbClr val="067D17"/>
                </a:solidFill>
                <a:effectLst/>
              </a:rPr>
              <a:t>"</a:t>
            </a:r>
            <a:r>
              <a:rPr lang="en-US" sz="1800" dirty="0"/>
              <a:t>); </a:t>
            </a:r>
            <a:r>
              <a:rPr lang="en-US" sz="1800" i="1" dirty="0">
                <a:solidFill>
                  <a:srgbClr val="8C8C8C"/>
                </a:solidFill>
                <a:effectLst/>
              </a:rPr>
              <a:t>// Add a style id</a:t>
            </a:r>
            <a:br>
              <a:rPr lang="en-US" sz="1800" i="1" dirty="0">
                <a:solidFill>
                  <a:srgbClr val="8C8C8C"/>
                </a:solidFill>
                <a:effectLst/>
              </a:rPr>
            </a:br>
            <a:br>
              <a:rPr lang="en-US" sz="1800" i="1" dirty="0">
                <a:solidFill>
                  <a:srgbClr val="8C8C8C"/>
                </a:solidFill>
                <a:effectLst/>
              </a:rPr>
            </a:br>
            <a:r>
              <a:rPr lang="en-US" sz="1800" i="1" dirty="0">
                <a:solidFill>
                  <a:srgbClr val="8C8C8C"/>
                </a:solidFill>
                <a:effectLst/>
              </a:rPr>
              <a:t>        </a:t>
            </a:r>
            <a:r>
              <a:rPr lang="en-US" sz="1800" dirty="0">
                <a:solidFill>
                  <a:srgbClr val="000000"/>
                </a:solidFill>
                <a:effectLst/>
              </a:rPr>
              <a:t>Pane pane2 </a:t>
            </a:r>
            <a:r>
              <a:rPr lang="en-US" sz="1800" dirty="0"/>
              <a:t>= </a:t>
            </a:r>
            <a:r>
              <a:rPr lang="en-US" sz="1800" dirty="0">
                <a:solidFill>
                  <a:srgbClr val="0033B3"/>
                </a:solidFill>
                <a:effectLst/>
              </a:rPr>
              <a:t>new </a:t>
            </a:r>
            <a:r>
              <a:rPr lang="en-US" sz="1800" dirty="0"/>
              <a:t>Pane();</a:t>
            </a:r>
            <a:br>
              <a:rPr lang="en-US" sz="1800" dirty="0"/>
            </a:br>
            <a:r>
              <a:rPr lang="en-US" sz="1800" dirty="0"/>
              <a:t>        </a:t>
            </a:r>
            <a:r>
              <a:rPr lang="en-US" sz="1800" dirty="0">
                <a:solidFill>
                  <a:srgbClr val="000000"/>
                </a:solidFill>
                <a:effectLst/>
              </a:rPr>
              <a:t>Circle circle4 </a:t>
            </a:r>
            <a:r>
              <a:rPr lang="en-US" sz="1800" dirty="0"/>
              <a:t>= </a:t>
            </a:r>
            <a:r>
              <a:rPr lang="en-US" sz="1800" dirty="0">
                <a:solidFill>
                  <a:srgbClr val="0033B3"/>
                </a:solidFill>
                <a:effectLst/>
              </a:rPr>
              <a:t>new </a:t>
            </a:r>
            <a:r>
              <a:rPr lang="en-US" sz="1800" dirty="0"/>
              <a:t>Circle(</a:t>
            </a:r>
            <a:r>
              <a:rPr lang="en-US" sz="1800" dirty="0">
                <a:solidFill>
                  <a:srgbClr val="1750EB"/>
                </a:solidFill>
                <a:effectLst/>
              </a:rPr>
              <a:t>100</a:t>
            </a:r>
            <a:r>
              <a:rPr lang="en-US" sz="1800" dirty="0"/>
              <a:t>, </a:t>
            </a:r>
            <a:r>
              <a:rPr lang="en-US" sz="1800" dirty="0">
                <a:solidFill>
                  <a:srgbClr val="1750EB"/>
                </a:solidFill>
                <a:effectLst/>
              </a:rPr>
              <a:t>100</a:t>
            </a:r>
            <a:r>
              <a:rPr lang="en-US" sz="1800" dirty="0"/>
              <a:t>, </a:t>
            </a:r>
            <a:r>
              <a:rPr lang="en-US" sz="1800" dirty="0">
                <a:solidFill>
                  <a:srgbClr val="1750EB"/>
                </a:solidFill>
                <a:effectLst/>
              </a:rPr>
              <a:t>30</a:t>
            </a:r>
            <a:r>
              <a:rPr lang="en-US" sz="1800" dirty="0"/>
              <a:t>);</a:t>
            </a:r>
            <a:br>
              <a:rPr lang="en-US" sz="1800" dirty="0"/>
            </a:br>
            <a:r>
              <a:rPr lang="en-US" sz="1800" dirty="0"/>
              <a:t>        </a:t>
            </a:r>
            <a:r>
              <a:rPr lang="en-US" sz="1800" dirty="0">
                <a:solidFill>
                  <a:srgbClr val="000000"/>
                </a:solidFill>
                <a:effectLst/>
              </a:rPr>
              <a:t>circle4</a:t>
            </a:r>
            <a:r>
              <a:rPr lang="en-US" sz="1800" dirty="0"/>
              <a:t>.getStyleClass().</a:t>
            </a:r>
            <a:r>
              <a:rPr lang="en-US" sz="1800" dirty="0" err="1"/>
              <a:t>addAll</a:t>
            </a:r>
            <a:r>
              <a:rPr lang="en-US" sz="1800" dirty="0"/>
              <a:t>(</a:t>
            </a:r>
            <a:r>
              <a:rPr lang="en-US" sz="1800" dirty="0">
                <a:solidFill>
                  <a:srgbClr val="067D17"/>
                </a:solidFill>
                <a:effectLst/>
              </a:rPr>
              <a:t>"</a:t>
            </a:r>
            <a:r>
              <a:rPr lang="en-US" sz="1800" dirty="0" err="1">
                <a:solidFill>
                  <a:srgbClr val="067D17"/>
                </a:solidFill>
                <a:effectLst/>
              </a:rPr>
              <a:t>circleborder</a:t>
            </a:r>
            <a:r>
              <a:rPr lang="en-US" sz="1800" dirty="0">
                <a:solidFill>
                  <a:srgbClr val="067D17"/>
                </a:solidFill>
                <a:effectLst/>
              </a:rPr>
              <a:t>"</a:t>
            </a:r>
            <a:r>
              <a:rPr lang="en-US" sz="1800" dirty="0"/>
              <a:t>, </a:t>
            </a:r>
            <a:r>
              <a:rPr lang="en-US" sz="1800" dirty="0">
                <a:solidFill>
                  <a:srgbClr val="067D17"/>
                </a:solidFill>
                <a:effectLst/>
              </a:rPr>
              <a:t>"</a:t>
            </a:r>
            <a:r>
              <a:rPr lang="en-US" sz="1800" dirty="0" err="1">
                <a:solidFill>
                  <a:srgbClr val="067D17"/>
                </a:solidFill>
                <a:effectLst/>
              </a:rPr>
              <a:t>plainCircle</a:t>
            </a:r>
            <a:r>
              <a:rPr lang="en-US" sz="1800" dirty="0">
                <a:solidFill>
                  <a:srgbClr val="067D17"/>
                </a:solidFill>
                <a:effectLst/>
              </a:rPr>
              <a:t>"</a:t>
            </a:r>
            <a:r>
              <a:rPr lang="en-US" sz="1800" dirty="0"/>
              <a:t>);</a:t>
            </a:r>
            <a:br>
              <a:rPr lang="en-US" sz="1800" dirty="0"/>
            </a:br>
            <a:r>
              <a:rPr lang="en-US" sz="1800" dirty="0"/>
              <a:t>        </a:t>
            </a:r>
            <a:r>
              <a:rPr lang="en-US" sz="1800" dirty="0">
                <a:solidFill>
                  <a:srgbClr val="000000"/>
                </a:solidFill>
                <a:effectLst/>
              </a:rPr>
              <a:t>circle4</a:t>
            </a:r>
            <a:r>
              <a:rPr lang="en-US" sz="1800" dirty="0"/>
              <a:t>.setId(</a:t>
            </a:r>
            <a:r>
              <a:rPr lang="en-US" sz="1800" dirty="0">
                <a:solidFill>
                  <a:srgbClr val="067D17"/>
                </a:solidFill>
                <a:effectLst/>
              </a:rPr>
              <a:t>"</a:t>
            </a:r>
            <a:r>
              <a:rPr lang="en-US" sz="1800" dirty="0" err="1">
                <a:solidFill>
                  <a:srgbClr val="067D17"/>
                </a:solidFill>
                <a:effectLst/>
              </a:rPr>
              <a:t>greencircle</a:t>
            </a:r>
            <a:r>
              <a:rPr lang="en-US" sz="1800" dirty="0">
                <a:solidFill>
                  <a:srgbClr val="067D17"/>
                </a:solidFill>
                <a:effectLst/>
              </a:rPr>
              <a:t>"</a:t>
            </a:r>
            <a:r>
              <a:rPr lang="en-US" sz="1800" dirty="0"/>
              <a:t>); </a:t>
            </a:r>
            <a:r>
              <a:rPr lang="en-US" sz="1800" i="1" dirty="0">
                <a:solidFill>
                  <a:srgbClr val="8C8C8C"/>
                </a:solidFill>
                <a:effectLst/>
              </a:rPr>
              <a:t>// Add a style class</a:t>
            </a:r>
            <a:br>
              <a:rPr lang="en-US" sz="1800" i="1" dirty="0">
                <a:solidFill>
                  <a:srgbClr val="8C8C8C"/>
                </a:solidFill>
                <a:effectLst/>
              </a:rPr>
            </a:br>
            <a:r>
              <a:rPr lang="en-US" sz="1800" i="1" dirty="0">
                <a:solidFill>
                  <a:srgbClr val="8C8C8C"/>
                </a:solidFill>
                <a:effectLst/>
              </a:rPr>
              <a:t>        </a:t>
            </a:r>
            <a:r>
              <a:rPr lang="en-US" sz="1800" dirty="0">
                <a:solidFill>
                  <a:srgbClr val="000000"/>
                </a:solidFill>
                <a:effectLst/>
              </a:rPr>
              <a:t>pane2</a:t>
            </a:r>
            <a:r>
              <a:rPr lang="en-US" sz="1800" dirty="0"/>
              <a:t>.getChildren().add(</a:t>
            </a:r>
            <a:r>
              <a:rPr lang="en-US" sz="1800" dirty="0">
                <a:solidFill>
                  <a:srgbClr val="000000"/>
                </a:solidFill>
                <a:effectLst/>
              </a:rPr>
              <a:t>circle4</a:t>
            </a:r>
            <a:r>
              <a:rPr lang="en-US" sz="1800" dirty="0"/>
              <a:t>);</a:t>
            </a:r>
            <a:br>
              <a:rPr lang="en-US" sz="1800" dirty="0"/>
            </a:br>
            <a:r>
              <a:rPr lang="en-US" sz="1800" dirty="0"/>
              <a:t>        </a:t>
            </a:r>
            <a:r>
              <a:rPr lang="en-US" sz="1800" dirty="0">
                <a:solidFill>
                  <a:srgbClr val="000000"/>
                </a:solidFill>
                <a:effectLst/>
              </a:rPr>
              <a:t>pane2</a:t>
            </a:r>
            <a:r>
              <a:rPr lang="en-US" sz="1800" dirty="0"/>
              <a:t>.getStyleClass().add(</a:t>
            </a:r>
            <a:r>
              <a:rPr lang="en-US" sz="1800" dirty="0">
                <a:solidFill>
                  <a:srgbClr val="067D17"/>
                </a:solidFill>
                <a:effectLst/>
              </a:rPr>
              <a:t>"border"</a:t>
            </a:r>
            <a:r>
              <a:rPr lang="en-US" sz="1800" dirty="0"/>
              <a:t>);</a:t>
            </a:r>
            <a:br>
              <a:rPr lang="en-US" sz="1800" dirty="0"/>
            </a:br>
            <a:r>
              <a:rPr lang="en-US" sz="1800" dirty="0"/>
              <a:t>        </a:t>
            </a:r>
            <a:r>
              <a:rPr lang="en-US" sz="1800" dirty="0" err="1">
                <a:solidFill>
                  <a:srgbClr val="000000"/>
                </a:solidFill>
                <a:effectLst/>
              </a:rPr>
              <a:t>hBox</a:t>
            </a:r>
            <a:r>
              <a:rPr lang="en-US" sz="1800" dirty="0" err="1"/>
              <a:t>.getChildren</a:t>
            </a:r>
            <a:r>
              <a:rPr lang="en-US" sz="1800" dirty="0"/>
              <a:t>().</a:t>
            </a:r>
            <a:r>
              <a:rPr lang="en-US" sz="1800" dirty="0" err="1"/>
              <a:t>addAll</a:t>
            </a:r>
            <a:r>
              <a:rPr lang="en-US" sz="1800" dirty="0"/>
              <a:t>(</a:t>
            </a:r>
            <a:r>
              <a:rPr lang="en-US" sz="1800" dirty="0">
                <a:solidFill>
                  <a:srgbClr val="000000"/>
                </a:solidFill>
                <a:effectLst/>
              </a:rPr>
              <a:t>pane1</a:t>
            </a:r>
            <a:r>
              <a:rPr lang="en-US" sz="1800" dirty="0"/>
              <a:t>, </a:t>
            </a:r>
            <a:r>
              <a:rPr lang="en-US" sz="1800" dirty="0">
                <a:solidFill>
                  <a:srgbClr val="000000"/>
                </a:solidFill>
                <a:effectLst/>
              </a:rPr>
              <a:t>pane2</a:t>
            </a:r>
            <a:r>
              <a:rPr lang="en-US" sz="1800" dirty="0"/>
              <a:t>);</a:t>
            </a:r>
            <a:br>
              <a:rPr lang="en-US" sz="1800" dirty="0"/>
            </a:br>
            <a:r>
              <a:rPr lang="en-US" sz="1800" dirty="0"/>
              <a:t>        </a:t>
            </a:r>
            <a:r>
              <a:rPr lang="en-US" sz="1800" dirty="0" err="1"/>
              <a:t>primaryStage.setTitle</a:t>
            </a:r>
            <a:r>
              <a:rPr lang="en-US" sz="1800" dirty="0"/>
              <a:t>(</a:t>
            </a:r>
            <a:r>
              <a:rPr lang="en-US" sz="1800" dirty="0">
                <a:solidFill>
                  <a:srgbClr val="067D17"/>
                </a:solidFill>
                <a:effectLst/>
              </a:rPr>
              <a:t>"</a:t>
            </a:r>
            <a:r>
              <a:rPr lang="en-US" sz="1800" dirty="0" err="1">
                <a:solidFill>
                  <a:srgbClr val="067D17"/>
                </a:solidFill>
                <a:effectLst/>
              </a:rPr>
              <a:t>StyleSheetDemo</a:t>
            </a:r>
            <a:r>
              <a:rPr lang="en-US" sz="1800" dirty="0">
                <a:solidFill>
                  <a:srgbClr val="067D17"/>
                </a:solidFill>
                <a:effectLst/>
              </a:rPr>
              <a:t>"</a:t>
            </a:r>
            <a:r>
              <a:rPr lang="en-US" sz="1800" dirty="0"/>
              <a:t>); </a:t>
            </a:r>
            <a:r>
              <a:rPr lang="en-US" sz="1800" i="1" dirty="0">
                <a:solidFill>
                  <a:srgbClr val="8C8C8C"/>
                </a:solidFill>
                <a:effectLst/>
              </a:rPr>
              <a:t>// Set the window title</a:t>
            </a:r>
            <a:br>
              <a:rPr lang="en-US" sz="1800" i="1" dirty="0">
                <a:solidFill>
                  <a:srgbClr val="8C8C8C"/>
                </a:solidFill>
                <a:effectLst/>
              </a:rPr>
            </a:br>
            <a:r>
              <a:rPr lang="en-US" sz="1800" i="1" dirty="0">
                <a:solidFill>
                  <a:srgbClr val="8C8C8C"/>
                </a:solidFill>
                <a:effectLst/>
              </a:rPr>
              <a:t>        </a:t>
            </a:r>
            <a:r>
              <a:rPr lang="en-US" sz="1800" dirty="0" err="1"/>
              <a:t>primaryStage.setScene</a:t>
            </a:r>
            <a:r>
              <a:rPr lang="en-US" sz="1800" dirty="0"/>
              <a:t>(</a:t>
            </a:r>
            <a:r>
              <a:rPr lang="en-US" sz="1800" dirty="0">
                <a:solidFill>
                  <a:srgbClr val="000000"/>
                </a:solidFill>
                <a:effectLst/>
              </a:rPr>
              <a:t>scene</a:t>
            </a:r>
            <a:r>
              <a:rPr lang="en-US" sz="1800" dirty="0"/>
              <a:t>); </a:t>
            </a:r>
            <a:r>
              <a:rPr lang="en-US" sz="1800" i="1" dirty="0">
                <a:solidFill>
                  <a:srgbClr val="8C8C8C"/>
                </a:solidFill>
                <a:effectLst/>
              </a:rPr>
              <a:t>// Place the scene in the window</a:t>
            </a:r>
            <a:br>
              <a:rPr lang="en-US" sz="1800" i="1" dirty="0">
                <a:solidFill>
                  <a:srgbClr val="8C8C8C"/>
                </a:solidFill>
                <a:effectLst/>
              </a:rPr>
            </a:br>
            <a:r>
              <a:rPr lang="en-US" sz="1800" i="1" dirty="0">
                <a:solidFill>
                  <a:srgbClr val="8C8C8C"/>
                </a:solidFill>
                <a:effectLst/>
              </a:rPr>
              <a:t>        </a:t>
            </a:r>
            <a:r>
              <a:rPr lang="en-US" sz="1800" dirty="0" err="1"/>
              <a:t>primaryStage.show</a:t>
            </a:r>
            <a:r>
              <a:rPr lang="en-US" sz="1800" dirty="0"/>
              <a:t>(); </a:t>
            </a:r>
            <a:r>
              <a:rPr lang="en-US" sz="1800" i="1" dirty="0">
                <a:solidFill>
                  <a:srgbClr val="8C8C8C"/>
                </a:solidFill>
                <a:effectLst/>
              </a:rPr>
              <a:t>// Display the window</a:t>
            </a:r>
            <a:br>
              <a:rPr lang="en-US" sz="1800" i="1" dirty="0">
                <a:solidFill>
                  <a:srgbClr val="8C8C8C"/>
                </a:solidFill>
                <a:effectLst/>
              </a:rPr>
            </a:br>
            <a:r>
              <a:rPr lang="en-US" sz="1800" i="1" dirty="0">
                <a:solidFill>
                  <a:srgbClr val="8C8C8C"/>
                </a:solidFill>
                <a:effectLst/>
              </a:rPr>
              <a:t>    </a:t>
            </a:r>
            <a:r>
              <a:rPr lang="en-US" sz="1800" dirty="0"/>
              <a:t>}</a:t>
            </a:r>
            <a:br>
              <a:rPr lang="en-US" sz="1800" dirty="0"/>
            </a:br>
            <a:r>
              <a:rPr lang="en-US" sz="1800" dirty="0"/>
              <a:t>}</a:t>
            </a:r>
            <a:br>
              <a:rPr lang="en-US" sz="1800" dirty="0"/>
            </a:br>
            <a:endParaRPr lang="en-US" sz="28700" dirty="0"/>
          </a:p>
        </p:txBody>
      </p:sp>
      <p:pic>
        <p:nvPicPr>
          <p:cNvPr id="3" name="Picture 2">
            <a:extLst>
              <a:ext uri="{FF2B5EF4-FFF2-40B4-BE49-F238E27FC236}">
                <a16:creationId xmlns:a16="http://schemas.microsoft.com/office/drawing/2014/main" id="{9C6D5B4B-EC4D-D68C-D9D9-5960725E12FA}"/>
              </a:ext>
            </a:extLst>
          </p:cNvPr>
          <p:cNvPicPr>
            <a:picLocks noChangeAspect="1"/>
          </p:cNvPicPr>
          <p:nvPr/>
        </p:nvPicPr>
        <p:blipFill>
          <a:blip r:embed="rId2"/>
          <a:stretch>
            <a:fillRect/>
          </a:stretch>
        </p:blipFill>
        <p:spPr>
          <a:xfrm>
            <a:off x="9167664" y="1187326"/>
            <a:ext cx="12841336" cy="12155634"/>
          </a:xfrm>
          <a:prstGeom prst="rect">
            <a:avLst/>
          </a:prstGeom>
        </p:spPr>
      </p:pic>
    </p:spTree>
    <p:extLst>
      <p:ext uri="{BB962C8B-B14F-4D97-AF65-F5344CB8AC3E}">
        <p14:creationId xmlns:p14="http://schemas.microsoft.com/office/powerpoint/2010/main" val="1089130048"/>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4800" dirty="0"/>
              <a:t>The program loads the style sheet from the file </a:t>
            </a:r>
            <a:r>
              <a:rPr lang="en-US" sz="4800" dirty="0" err="1"/>
              <a:t>mystyle.css</a:t>
            </a:r>
            <a:r>
              <a:rPr lang="en-US" sz="4800" dirty="0"/>
              <a:t> by adding it to the stylesheets property (line 13). The file should be placed in the same directory with the source code for it to run correctly. After the style sheet is loaded, the program sets the style class </a:t>
            </a:r>
            <a:r>
              <a:rPr lang="en-US" sz="4800" dirty="0" err="1"/>
              <a:t>plaincircle</a:t>
            </a:r>
            <a:r>
              <a:rPr lang="en-US" sz="4800" dirty="0"/>
              <a:t> for circle1 and circle2 (lines 22 and 23) and sets the style id </a:t>
            </a:r>
            <a:r>
              <a:rPr lang="en-US" sz="4800" dirty="0" err="1"/>
              <a:t>redcircle</a:t>
            </a:r>
            <a:r>
              <a:rPr lang="en-US" sz="4800" dirty="0"/>
              <a:t> for circle3 (line 24). The program sets style classes </a:t>
            </a:r>
            <a:r>
              <a:rPr lang="en-US" sz="4800" dirty="0" err="1"/>
              <a:t>circleborder</a:t>
            </a:r>
            <a:r>
              <a:rPr lang="en-US" sz="4800" dirty="0"/>
              <a:t> and </a:t>
            </a:r>
            <a:r>
              <a:rPr lang="en-US" sz="4800" dirty="0" err="1"/>
              <a:t>plaincircle</a:t>
            </a:r>
            <a:r>
              <a:rPr lang="en-US" sz="4800" dirty="0"/>
              <a:t> and an id </a:t>
            </a:r>
            <a:r>
              <a:rPr lang="en-US" sz="4800" dirty="0" err="1"/>
              <a:t>greencircle</a:t>
            </a:r>
            <a:r>
              <a:rPr lang="en-US" sz="4800" dirty="0"/>
              <a:t> for circle4 (lines 28 and 29). The style class border is set for both pane1 and pane2 (lines 20 and 31).</a:t>
            </a:r>
          </a:p>
          <a:p>
            <a:r>
              <a:rPr lang="en-US" sz="4800" dirty="0"/>
              <a:t>The style sheet is set in the scene (line 13). All the nodes inside the scene can use this style sheet. What would happen if line 13 is deleted and the following line is inserted after line 15?</a:t>
            </a:r>
          </a:p>
          <a:p>
            <a:r>
              <a:rPr lang="en-US" sz="4800" dirty="0"/>
              <a:t>           pane1.getStylesheets().add("</a:t>
            </a:r>
            <a:r>
              <a:rPr lang="en-US" sz="4800" dirty="0" err="1"/>
              <a:t>mystyle.css</a:t>
            </a:r>
            <a:r>
              <a:rPr lang="en-US" sz="4800" dirty="0"/>
              <a:t>");</a:t>
            </a:r>
          </a:p>
        </p:txBody>
      </p:sp>
    </p:spTree>
    <p:extLst>
      <p:ext uri="{BB962C8B-B14F-4D97-AF65-F5344CB8AC3E}">
        <p14:creationId xmlns:p14="http://schemas.microsoft.com/office/powerpoint/2010/main" val="2119108812"/>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Menu"/>
          <p:cNvSpPr txBox="1">
            <a:spLocks noGrp="1"/>
          </p:cNvSpPr>
          <p:nvPr>
            <p:ph type="title"/>
          </p:nvPr>
        </p:nvSpPr>
        <p:spPr>
          <a:prstGeom prst="rect">
            <a:avLst/>
          </a:prstGeom>
        </p:spPr>
        <p:txBody>
          <a:bodyPr/>
          <a:lstStyle/>
          <a:p>
            <a:r>
              <a:rPr lang="tr-TR" dirty="0" err="1"/>
              <a:t>JavaFX</a:t>
            </a:r>
            <a:r>
              <a:rPr lang="tr-TR" dirty="0"/>
              <a:t> CSS</a:t>
            </a:r>
            <a:endParaRPr dirty="0"/>
          </a:p>
        </p:txBody>
      </p:sp>
      <p:sp>
        <p:nvSpPr>
          <p:cNvPr id="110" name="Görsel programlamada menu ekleyerek yazacağınız programın işlevlerini kullanıcının seçmesini sağlayabilirsiniz."/>
          <p:cNvSpPr txBox="1">
            <a:spLocks noGrp="1"/>
          </p:cNvSpPr>
          <p:nvPr>
            <p:ph type="body" idx="1"/>
          </p:nvPr>
        </p:nvSpPr>
        <p:spPr>
          <a:prstGeom prst="rect">
            <a:avLst/>
          </a:prstGeom>
        </p:spPr>
        <p:txBody>
          <a:bodyPr/>
          <a:lstStyle/>
          <a:p>
            <a:r>
              <a:rPr lang="en-US" sz="4800" dirty="0"/>
              <a:t>In this case, only pane1 and the nodes inside pane1 can access the style sheet, but pane2 and circle4 cannot use this style sheet. Therefore, everything in pane1 is displayed the same as before the change, and pane2 and circle4 are displayed without applying the style class and id, as shown in Figure 31.1b.</a:t>
            </a:r>
          </a:p>
          <a:p>
            <a:r>
              <a:rPr lang="en-US" sz="4800" dirty="0"/>
              <a:t>Note the style class </a:t>
            </a:r>
            <a:r>
              <a:rPr lang="en-US" sz="4800" dirty="0" err="1"/>
              <a:t>plaincircle</a:t>
            </a:r>
            <a:r>
              <a:rPr lang="en-US" sz="4800" dirty="0"/>
              <a:t> and id </a:t>
            </a:r>
            <a:r>
              <a:rPr lang="en-US" sz="4800" dirty="0" err="1"/>
              <a:t>greencircle</a:t>
            </a:r>
            <a:r>
              <a:rPr lang="en-US" sz="4800" dirty="0"/>
              <a:t> both are applied to circle4 (lines 28 and 29). </a:t>
            </a:r>
            <a:r>
              <a:rPr lang="en-US" sz="4800" dirty="0" err="1"/>
              <a:t>plaincircle</a:t>
            </a:r>
            <a:r>
              <a:rPr lang="en-US" sz="4800" dirty="0"/>
              <a:t> sets fill to white and </a:t>
            </a:r>
            <a:r>
              <a:rPr lang="en-US" sz="4800" dirty="0" err="1"/>
              <a:t>greencircle</a:t>
            </a:r>
            <a:r>
              <a:rPr lang="en-US" sz="4800" dirty="0"/>
              <a:t> sets fill to green. The property settings in id take precedence over the ones in classes. Thus, circle4 is displayed in green in this program.</a:t>
            </a:r>
          </a:p>
        </p:txBody>
      </p:sp>
    </p:spTree>
    <p:extLst>
      <p:ext uri="{BB962C8B-B14F-4D97-AF65-F5344CB8AC3E}">
        <p14:creationId xmlns:p14="http://schemas.microsoft.com/office/powerpoint/2010/main" val="392965609"/>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Google Shape;295;p36"/>
          <p:cNvSpPr txBox="1">
            <a:spLocks noGrp="1"/>
          </p:cNvSpPr>
          <p:nvPr>
            <p:ph type="title"/>
          </p:nvPr>
        </p:nvSpPr>
        <p:spPr>
          <a:xfrm>
            <a:off x="765750" y="263524"/>
            <a:ext cx="22852500" cy="2022445"/>
          </a:xfrm>
          <a:prstGeom prst="rect">
            <a:avLst/>
          </a:prstGeom>
        </p:spPr>
        <p:txBody>
          <a:bodyPr/>
          <a:lstStyle/>
          <a:p>
            <a:r>
              <a:rPr lang="en-AU" dirty="0"/>
              <a:t>Homework - 1</a:t>
            </a:r>
          </a:p>
        </p:txBody>
      </p:sp>
      <p:sp>
        <p:nvSpPr>
          <p:cNvPr id="458" name="Google Shape;296;p36"/>
          <p:cNvSpPr txBox="1">
            <a:spLocks noGrp="1"/>
          </p:cNvSpPr>
          <p:nvPr>
            <p:ph type="body" idx="1"/>
          </p:nvPr>
        </p:nvSpPr>
        <p:spPr>
          <a:xfrm>
            <a:off x="838228" y="2606681"/>
            <a:ext cx="22707546" cy="9823486"/>
          </a:xfrm>
          <a:prstGeom prst="rect">
            <a:avLst/>
          </a:prstGeom>
        </p:spPr>
        <p:txBody>
          <a:bodyPr/>
          <a:lstStyle/>
          <a:p>
            <a:r>
              <a:rPr lang="en-US" dirty="0"/>
              <a:t>Make examples on menu.</a:t>
            </a:r>
            <a:endParaRPr dirty="0"/>
          </a:p>
        </p:txBody>
      </p:sp>
      <p:pic>
        <p:nvPicPr>
          <p:cNvPr id="459" name="CS 106A | Assignment 2" descr="CS 106A | Assignment 2"/>
          <p:cNvPicPr>
            <a:picLocks noChangeAspect="1"/>
          </p:cNvPicPr>
          <p:nvPr/>
        </p:nvPicPr>
        <p:blipFill>
          <a:blip r:embed="rId2"/>
          <a:stretch>
            <a:fillRect/>
          </a:stretch>
        </p:blipFill>
        <p:spPr>
          <a:xfrm>
            <a:off x="1056816" y="8929692"/>
            <a:ext cx="3767378" cy="4061055"/>
          </a:xfrm>
          <a:prstGeom prst="rect">
            <a:avLst/>
          </a:prstGeom>
          <a:ln w="12700">
            <a:miter lim="400000"/>
          </a:ln>
        </p:spPr>
      </p:pic>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Gelecek Ders"/>
          <p:cNvSpPr txBox="1">
            <a:spLocks noGrp="1"/>
          </p:cNvSpPr>
          <p:nvPr>
            <p:ph type="title"/>
          </p:nvPr>
        </p:nvSpPr>
        <p:spPr>
          <a:xfrm>
            <a:off x="765750" y="263524"/>
            <a:ext cx="22852500" cy="2022445"/>
          </a:xfrm>
          <a:prstGeom prst="rect">
            <a:avLst/>
          </a:prstGeom>
        </p:spPr>
        <p:txBody>
          <a:bodyPr/>
          <a:lstStyle/>
          <a:p>
            <a:r>
              <a:rPr lang="en-US" dirty="0"/>
              <a:t>Next Lecture</a:t>
            </a:r>
            <a:endParaRPr dirty="0"/>
          </a:p>
        </p:txBody>
      </p:sp>
      <p:sp>
        <p:nvSpPr>
          <p:cNvPr id="462" name="Double-click to edit"/>
          <p:cNvSpPr txBox="1">
            <a:spLocks noGrp="1"/>
          </p:cNvSpPr>
          <p:nvPr>
            <p:ph type="body" idx="1"/>
          </p:nvPr>
        </p:nvSpPr>
        <p:spPr>
          <a:xfrm>
            <a:off x="838228" y="2606681"/>
            <a:ext cx="22707546" cy="9823486"/>
          </a:xfrm>
          <a:prstGeom prst="rect">
            <a:avLst/>
          </a:prstGeom>
        </p:spPr>
        <p:txBody>
          <a:bodyPr/>
          <a:lstStyle/>
          <a:p>
            <a:r>
              <a:rPr lang="en-US" dirty="0"/>
              <a:t>We will continue.</a:t>
            </a:r>
            <a:endParaRPr dirty="0"/>
          </a:p>
        </p:txBody>
      </p:sp>
      <p:sp>
        <p:nvSpPr>
          <p:cNvPr id="463" name="Slide Number"/>
          <p:cNvSpPr txBox="1">
            <a:spLocks noGrp="1"/>
          </p:cNvSpPr>
          <p:nvPr>
            <p:ph type="sldNum" sz="quarter" idx="4294967295"/>
          </p:nvPr>
        </p:nvSpPr>
        <p:spPr>
          <a:xfrm>
            <a:off x="20572868" y="12813612"/>
            <a:ext cx="534528" cy="5284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58</a:t>
            </a:fld>
            <a:endParaRP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 name="Google Shape;323;p40"/>
          <p:cNvSpPr txBox="1">
            <a:spLocks noGrp="1"/>
          </p:cNvSpPr>
          <p:nvPr>
            <p:ph type="title"/>
          </p:nvPr>
        </p:nvSpPr>
        <p:spPr>
          <a:xfrm>
            <a:off x="765750" y="263524"/>
            <a:ext cx="22852500" cy="2022445"/>
          </a:xfrm>
          <a:prstGeom prst="rect">
            <a:avLst/>
          </a:prstGeom>
        </p:spPr>
        <p:txBody>
          <a:bodyPr/>
          <a:lstStyle>
            <a:lvl1pPr>
              <a:defRPr sz="8400"/>
            </a:lvl1pPr>
          </a:lstStyle>
          <a:p>
            <a:r>
              <a:rPr lang="en-AU" dirty="0"/>
              <a:t>Summary</a:t>
            </a:r>
          </a:p>
        </p:txBody>
      </p:sp>
      <p:sp>
        <p:nvSpPr>
          <p:cNvPr id="466" name="Google Shape;324;p40"/>
          <p:cNvSpPr txBox="1">
            <a:spLocks noGrp="1"/>
          </p:cNvSpPr>
          <p:nvPr>
            <p:ph type="body" idx="1"/>
          </p:nvPr>
        </p:nvSpPr>
        <p:spPr>
          <a:xfrm>
            <a:off x="838228" y="2606681"/>
            <a:ext cx="22707546" cy="9823486"/>
          </a:xfrm>
          <a:prstGeom prst="rect">
            <a:avLst/>
          </a:prstGeom>
        </p:spPr>
        <p:txBody>
          <a:bodyPr/>
          <a:lstStyle/>
          <a:p>
            <a:pPr marL="1165919" indent="-823019">
              <a:spcBef>
                <a:spcPts val="0"/>
              </a:spcBef>
            </a:pPr>
            <a:r>
              <a:rPr lang="en-US" dirty="0"/>
              <a:t>We learned menu design</a:t>
            </a:r>
            <a:r>
              <a:rPr dirty="0"/>
              <a:t>.</a:t>
            </a:r>
          </a:p>
          <a:p>
            <a:pPr marL="1165919" indent="-823019">
              <a:spcBef>
                <a:spcPts val="0"/>
              </a:spcBef>
            </a:pPr>
            <a:r>
              <a:rPr lang="en-US" dirty="0"/>
              <a:t>Next week we’ll continue.
Come to class prepared</a:t>
            </a:r>
            <a:r>
              <a:rPr dirty="0"/>
              <a:t>.</a:t>
            </a:r>
          </a:p>
        </p:txBody>
      </p:sp>
      <p:sp>
        <p:nvSpPr>
          <p:cNvPr id="467" name="Google Shape;325;p40"/>
          <p:cNvSpPr txBox="1">
            <a:spLocks noGrp="1"/>
          </p:cNvSpPr>
          <p:nvPr>
            <p:ph type="sldNum" sz="quarter" idx="4294967295"/>
          </p:nvPr>
        </p:nvSpPr>
        <p:spPr>
          <a:xfrm>
            <a:off x="20572868" y="12813612"/>
            <a:ext cx="534528" cy="5284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59</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60468B-DE5E-7762-5D86-14C9EA739C34}"/>
              </a:ext>
            </a:extLst>
          </p:cNvPr>
          <p:cNvSpPr>
            <a:spLocks noGrp="1"/>
          </p:cNvSpPr>
          <p:nvPr>
            <p:ph type="title"/>
          </p:nvPr>
        </p:nvSpPr>
        <p:spPr/>
        <p:txBody>
          <a:bodyPr/>
          <a:lstStyle/>
          <a:p>
            <a:r>
              <a:rPr lang="en-US" dirty="0"/>
              <a:t>JavaFX Program Structure</a:t>
            </a:r>
          </a:p>
        </p:txBody>
      </p:sp>
    </p:spTree>
    <p:extLst>
      <p:ext uri="{BB962C8B-B14F-4D97-AF65-F5344CB8AC3E}">
        <p14:creationId xmlns:p14="http://schemas.microsoft.com/office/powerpoint/2010/main" val="326388012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59;p4"/>
          <p:cNvSpPr txBox="1">
            <a:spLocks noGrp="1"/>
          </p:cNvSpPr>
          <p:nvPr>
            <p:ph type="title"/>
          </p:nvPr>
        </p:nvSpPr>
        <p:spPr>
          <a:xfrm>
            <a:off x="765750" y="263524"/>
            <a:ext cx="22852500" cy="2022445"/>
          </a:xfrm>
          <a:prstGeom prst="rect">
            <a:avLst/>
          </a:prstGeom>
        </p:spPr>
        <p:txBody>
          <a:bodyPr/>
          <a:lstStyle/>
          <a:p>
            <a:r>
              <a:rPr dirty="0"/>
              <a:t>JavaFX Program</a:t>
            </a:r>
          </a:p>
        </p:txBody>
      </p:sp>
      <p:sp>
        <p:nvSpPr>
          <p:cNvPr id="95" name="Google Shape;60;p4"/>
          <p:cNvSpPr txBox="1">
            <a:spLocks noGrp="1"/>
          </p:cNvSpPr>
          <p:nvPr>
            <p:ph type="body" idx="1"/>
          </p:nvPr>
        </p:nvSpPr>
        <p:spPr>
          <a:xfrm>
            <a:off x="838228" y="2606681"/>
            <a:ext cx="22707546" cy="9823486"/>
          </a:xfrm>
          <a:prstGeom prst="rect">
            <a:avLst/>
          </a:prstGeom>
        </p:spPr>
        <p:txBody>
          <a:bodyPr/>
          <a:lstStyle>
            <a:lvl1pPr marL="750093" indent="-750093">
              <a:spcBef>
                <a:spcPts val="0"/>
              </a:spcBef>
            </a:lvl1pPr>
          </a:lstStyle>
          <a:p>
            <a:r>
              <a:rPr lang="tr-TR" dirty="0" err="1"/>
              <a:t>Consists</a:t>
            </a:r>
            <a:r>
              <a:rPr lang="tr-TR" dirty="0"/>
              <a:t> of </a:t>
            </a:r>
            <a:r>
              <a:rPr dirty="0"/>
              <a:t>Stage, Scene </a:t>
            </a:r>
            <a:r>
              <a:rPr lang="tr-TR" dirty="0" err="1"/>
              <a:t>and</a:t>
            </a:r>
            <a:r>
              <a:rPr dirty="0"/>
              <a:t> node</a:t>
            </a:r>
            <a:r>
              <a:rPr lang="tr-TR" dirty="0"/>
              <a:t>s.</a:t>
            </a:r>
          </a:p>
        </p:txBody>
      </p:sp>
      <p:sp>
        <p:nvSpPr>
          <p:cNvPr id="96" name="Google Shape;61;p4"/>
          <p:cNvSpPr txBox="1">
            <a:spLocks noGrp="1"/>
          </p:cNvSpPr>
          <p:nvPr>
            <p:ph type="sldNum" sz="quarter" idx="4294967295"/>
          </p:nvPr>
        </p:nvSpPr>
        <p:spPr>
          <a:xfrm>
            <a:off x="20742383" y="12813612"/>
            <a:ext cx="365012" cy="5284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pic>
        <p:nvPicPr>
          <p:cNvPr id="97" name="Screen Shot 2022-04-19 at 07.36.53.png" descr="Screen Shot 2022-04-19 at 07.36.53.png"/>
          <p:cNvPicPr>
            <a:picLocks noChangeAspect="1"/>
          </p:cNvPicPr>
          <p:nvPr/>
        </p:nvPicPr>
        <p:blipFill>
          <a:blip r:embed="rId2"/>
          <a:stretch>
            <a:fillRect/>
          </a:stretch>
        </p:blipFill>
        <p:spPr>
          <a:xfrm>
            <a:off x="7288992" y="4550179"/>
            <a:ext cx="5435601" cy="4686301"/>
          </a:xfrm>
          <a:prstGeom prst="rect">
            <a:avLst/>
          </a:prstGeom>
          <a:ln w="12700">
            <a:miter lim="400000"/>
          </a:ln>
        </p:spPr>
      </p:pic>
      <p:pic>
        <p:nvPicPr>
          <p:cNvPr id="98" name="Screen Shot 2022-04-19 at 07.38.59.png" descr="Screen Shot 2022-04-19 at 07.38.59.png"/>
          <p:cNvPicPr>
            <a:picLocks noChangeAspect="1"/>
          </p:cNvPicPr>
          <p:nvPr/>
        </p:nvPicPr>
        <p:blipFill>
          <a:blip r:embed="rId3"/>
          <a:stretch>
            <a:fillRect/>
          </a:stretch>
        </p:blipFill>
        <p:spPr>
          <a:xfrm>
            <a:off x="9431621" y="5745630"/>
            <a:ext cx="5461001" cy="4775201"/>
          </a:xfrm>
          <a:prstGeom prst="rect">
            <a:avLst/>
          </a:prstGeom>
          <a:ln w="12700">
            <a:miter lim="400000"/>
          </a:ln>
        </p:spPr>
      </p:pic>
      <p:pic>
        <p:nvPicPr>
          <p:cNvPr id="99" name="Screen Shot 2022-04-19 at 07.39.53.png" descr="Screen Shot 2022-04-19 at 07.39.53.png"/>
          <p:cNvPicPr>
            <a:picLocks noChangeAspect="1"/>
          </p:cNvPicPr>
          <p:nvPr/>
        </p:nvPicPr>
        <p:blipFill>
          <a:blip r:embed="rId4"/>
          <a:stretch>
            <a:fillRect/>
          </a:stretch>
        </p:blipFill>
        <p:spPr>
          <a:xfrm>
            <a:off x="11583207" y="6898174"/>
            <a:ext cx="5511801" cy="4584701"/>
          </a:xfrm>
          <a:prstGeom prst="rect">
            <a:avLst/>
          </a:prstGeom>
          <a:ln w="12700">
            <a:miter lim="400000"/>
          </a:ln>
        </p:spPr>
      </p:pic>
      <p:pic>
        <p:nvPicPr>
          <p:cNvPr id="100" name="Image" descr="Image"/>
          <p:cNvPicPr>
            <a:picLocks noChangeAspect="1"/>
          </p:cNvPicPr>
          <p:nvPr/>
        </p:nvPicPr>
        <p:blipFill>
          <a:blip r:embed="rId5"/>
          <a:stretch>
            <a:fillRect/>
          </a:stretch>
        </p:blipFill>
        <p:spPr>
          <a:xfrm>
            <a:off x="-92899" y="4531114"/>
            <a:ext cx="7349115" cy="4724431"/>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Bir JavaFX Programı"/>
          <p:cNvSpPr txBox="1">
            <a:spLocks noGrp="1"/>
          </p:cNvSpPr>
          <p:nvPr>
            <p:ph type="title"/>
          </p:nvPr>
        </p:nvSpPr>
        <p:spPr>
          <a:prstGeom prst="rect">
            <a:avLst/>
          </a:prstGeom>
        </p:spPr>
        <p:txBody>
          <a:bodyPr/>
          <a:lstStyle/>
          <a:p>
            <a:r>
              <a:rPr lang="en-US" dirty="0"/>
              <a:t>The Basic Structure of a JavaFX Program</a:t>
            </a:r>
            <a:endParaRPr dirty="0"/>
          </a:p>
        </p:txBody>
      </p:sp>
      <p:sp>
        <p:nvSpPr>
          <p:cNvPr id="2" name="Text Placeholder 1">
            <a:extLst>
              <a:ext uri="{FF2B5EF4-FFF2-40B4-BE49-F238E27FC236}">
                <a16:creationId xmlns:a16="http://schemas.microsoft.com/office/drawing/2014/main" id="{EBA41A9A-3C93-6169-B5D8-0C09697DA93F}"/>
              </a:ext>
            </a:extLst>
          </p:cNvPr>
          <p:cNvSpPr>
            <a:spLocks noGrp="1"/>
          </p:cNvSpPr>
          <p:nvPr>
            <p:ph type="body" idx="1"/>
          </p:nvPr>
        </p:nvSpPr>
        <p:spPr/>
        <p:txBody>
          <a:bodyPr/>
          <a:lstStyle/>
          <a:p>
            <a:r>
              <a:rPr lang="en-US" sz="3200" dirty="0"/>
              <a:t>JavaFX is a modern graphical user interface (GUI) framework for creating desktop and mobile applications. The program structure of a JavaFX application consists of the following components:</a:t>
            </a:r>
          </a:p>
          <a:p>
            <a:pPr marL="946150" indent="0">
              <a:buFont typeface="Wingdings" pitchFamily="2" charset="2"/>
              <a:buChar char="v"/>
            </a:pPr>
            <a:r>
              <a:rPr lang="en-US" sz="3200" dirty="0">
                <a:solidFill>
                  <a:srgbClr val="FF0000"/>
                </a:solidFill>
              </a:rPr>
              <a:t>Application class: </a:t>
            </a:r>
            <a:r>
              <a:rPr lang="en-US" sz="3200" dirty="0"/>
              <a:t>This is the entry point of the JavaFX application, which extends the </a:t>
            </a:r>
            <a:r>
              <a:rPr lang="en-US" sz="3200" dirty="0" err="1"/>
              <a:t>javafx.application.Application</a:t>
            </a:r>
            <a:r>
              <a:rPr lang="en-US" sz="3200" dirty="0"/>
              <a:t> class. It contains the main() method, which launches the application.</a:t>
            </a:r>
          </a:p>
          <a:p>
            <a:pPr marL="946150" indent="0">
              <a:buFont typeface="Wingdings" pitchFamily="2" charset="2"/>
              <a:buChar char="v"/>
            </a:pPr>
            <a:r>
              <a:rPr lang="en-US" sz="3200" dirty="0">
                <a:solidFill>
                  <a:srgbClr val="FF0000"/>
                </a:solidFill>
              </a:rPr>
              <a:t>Stage class: </a:t>
            </a:r>
            <a:r>
              <a:rPr lang="en-US" sz="3200" dirty="0"/>
              <a:t>A stage represents a top-level container or window of a JavaFX application. The stage is created in the start() method of the Application class.</a:t>
            </a:r>
          </a:p>
          <a:p>
            <a:pPr marL="946150" indent="0">
              <a:buFont typeface="Wingdings" pitchFamily="2" charset="2"/>
              <a:buChar char="v"/>
            </a:pPr>
            <a:r>
              <a:rPr lang="en-US" sz="3200" dirty="0">
                <a:solidFill>
                  <a:srgbClr val="FF0000"/>
                </a:solidFill>
              </a:rPr>
              <a:t>Scene class: </a:t>
            </a:r>
            <a:r>
              <a:rPr lang="en-US" sz="3200" dirty="0"/>
              <a:t>A scene represents the content of a stage, which is defined using the </a:t>
            </a:r>
            <a:r>
              <a:rPr lang="en-US" sz="3200" dirty="0" err="1"/>
              <a:t>javafx.scene.Scene</a:t>
            </a:r>
            <a:r>
              <a:rPr lang="en-US" sz="3200" dirty="0"/>
              <a:t> class. A scene can contain one or more nodes, such as buttons, text fields, labels, and images.</a:t>
            </a:r>
          </a:p>
          <a:p>
            <a:pPr marL="946150" indent="0">
              <a:buFont typeface="Wingdings" pitchFamily="2" charset="2"/>
              <a:buChar char="v"/>
            </a:pPr>
            <a:r>
              <a:rPr lang="en-US" sz="3200" dirty="0">
                <a:solidFill>
                  <a:srgbClr val="FF0000"/>
                </a:solidFill>
              </a:rPr>
              <a:t>Layouts: </a:t>
            </a:r>
            <a:r>
              <a:rPr lang="en-US" sz="3200" dirty="0"/>
              <a:t>JavaFX provides various layout classes to arrange nodes in the scene, such as </a:t>
            </a:r>
            <a:r>
              <a:rPr lang="en-US" sz="3200" dirty="0" err="1"/>
              <a:t>VBox</a:t>
            </a:r>
            <a:r>
              <a:rPr lang="en-US" sz="3200" dirty="0"/>
              <a:t>, </a:t>
            </a:r>
            <a:r>
              <a:rPr lang="en-US" sz="3200" dirty="0" err="1"/>
              <a:t>HBox</a:t>
            </a:r>
            <a:r>
              <a:rPr lang="en-US" sz="3200" dirty="0"/>
              <a:t>, </a:t>
            </a:r>
            <a:r>
              <a:rPr lang="en-US" sz="3200" dirty="0" err="1"/>
              <a:t>BorderPane</a:t>
            </a:r>
            <a:r>
              <a:rPr lang="en-US" sz="3200" dirty="0"/>
              <a:t>, </a:t>
            </a:r>
            <a:r>
              <a:rPr lang="en-US" sz="3200" dirty="0" err="1"/>
              <a:t>GridPane</a:t>
            </a:r>
            <a:r>
              <a:rPr lang="en-US" sz="3200" dirty="0"/>
              <a:t>, and </a:t>
            </a:r>
            <a:r>
              <a:rPr lang="en-US" sz="3200" dirty="0" err="1"/>
              <a:t>FlowPane</a:t>
            </a:r>
            <a:r>
              <a:rPr lang="en-US" sz="3200" dirty="0"/>
              <a:t>. These layouts help to organize the user interface elements in a structured manner.</a:t>
            </a:r>
          </a:p>
          <a:p>
            <a:pPr marL="946150" indent="0">
              <a:buFont typeface="Wingdings" pitchFamily="2" charset="2"/>
              <a:buChar char="v"/>
            </a:pPr>
            <a:r>
              <a:rPr lang="en-US" sz="3200" dirty="0">
                <a:solidFill>
                  <a:srgbClr val="FF0000"/>
                </a:solidFill>
              </a:rPr>
              <a:t>Nodes: </a:t>
            </a:r>
            <a:r>
              <a:rPr lang="en-US" sz="3200" dirty="0"/>
              <a:t>Nodes are the graphical components that are placed inside the scene, such as buttons, text fields, labels, and images. Each node is an instance of a class that extends the </a:t>
            </a:r>
            <a:r>
              <a:rPr lang="en-US" sz="3200" dirty="0" err="1"/>
              <a:t>javafx.scene.Node</a:t>
            </a:r>
            <a:r>
              <a:rPr lang="en-US" sz="3200" dirty="0"/>
              <a:t> class.</a:t>
            </a:r>
          </a:p>
          <a:p>
            <a:pPr marL="946150" indent="0">
              <a:buFont typeface="Wingdings" pitchFamily="2" charset="2"/>
              <a:buChar char="v"/>
            </a:pPr>
            <a:r>
              <a:rPr lang="en-US" sz="3200" dirty="0">
                <a:solidFill>
                  <a:srgbClr val="FF0000"/>
                </a:solidFill>
              </a:rPr>
              <a:t>Event handling: </a:t>
            </a:r>
            <a:r>
              <a:rPr lang="en-US" sz="3200" dirty="0"/>
              <a:t>JavaFX provides a comprehensive event handling mechanism to handle user interactions, such as button clicks, mouse movements, and key presses. Event handling is done using the </a:t>
            </a:r>
            <a:r>
              <a:rPr lang="en-US" sz="3200" dirty="0" err="1"/>
              <a:t>EventHandler</a:t>
            </a:r>
            <a:r>
              <a:rPr lang="en-US" sz="3200" dirty="0"/>
              <a:t> interface and the </a:t>
            </a:r>
            <a:r>
              <a:rPr lang="en-US" sz="3200" dirty="0" err="1"/>
              <a:t>setOn</a:t>
            </a:r>
            <a:r>
              <a:rPr lang="en-US" sz="3200" dirty="0"/>
              <a:t>&lt;</a:t>
            </a:r>
            <a:r>
              <a:rPr lang="en-US" sz="3200" dirty="0" err="1"/>
              <a:t>ActionEvent</a:t>
            </a:r>
            <a:r>
              <a:rPr lang="en-US" sz="3200" dirty="0"/>
              <a:t>&gt;() method.</a:t>
            </a:r>
          </a:p>
          <a:p>
            <a:pPr marL="946150" indent="0">
              <a:buFont typeface="Wingdings" pitchFamily="2" charset="2"/>
              <a:buChar char="v"/>
            </a:pPr>
            <a:r>
              <a:rPr lang="en-US" sz="3200" dirty="0">
                <a:solidFill>
                  <a:srgbClr val="FF0000"/>
                </a:solidFill>
              </a:rPr>
              <a:t>CSS styling: </a:t>
            </a:r>
            <a:r>
              <a:rPr lang="en-US" sz="3200" dirty="0"/>
              <a:t>JavaFX supports CSS styling for styling the user interface elements. You can use CSS to define the color, font, size, and layout of the nodes in the scene.</a:t>
            </a:r>
          </a:p>
          <a:p>
            <a:r>
              <a:rPr lang="en-US" sz="3200" dirty="0"/>
              <a:t>In summary, the program structure of a JavaFX application consists of the Application class, Stage class, Scene class, Layouts, Nodes, Event handling, and CSS styling.</a:t>
            </a:r>
          </a:p>
        </p:txBody>
      </p:sp>
    </p:spTree>
    <p:extLst>
      <p:ext uri="{BB962C8B-B14F-4D97-AF65-F5344CB8AC3E}">
        <p14:creationId xmlns:p14="http://schemas.microsoft.com/office/powerpoint/2010/main" val="204654063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Java FX UI Controls"/>
          <p:cNvSpPr txBox="1">
            <a:spLocks noGrp="1"/>
          </p:cNvSpPr>
          <p:nvPr>
            <p:ph type="title"/>
          </p:nvPr>
        </p:nvSpPr>
        <p:spPr>
          <a:prstGeom prst="rect">
            <a:avLst/>
          </a:prstGeom>
        </p:spPr>
        <p:txBody>
          <a:bodyPr/>
          <a:lstStyle/>
          <a:p>
            <a:r>
              <a:t>Java FX UI Controls</a:t>
            </a:r>
          </a:p>
        </p:txBody>
      </p:sp>
      <p:sp>
        <p:nvSpPr>
          <p:cNvPr id="106" name="Java FX User Interface Controls (Java FX Kullanıcı Arayüzü Kontrolleri) ile oluşturduğunuz forma kontroller ekleyebilirsiniz.…"/>
          <p:cNvSpPr txBox="1">
            <a:spLocks noGrp="1"/>
          </p:cNvSpPr>
          <p:nvPr>
            <p:ph type="body" idx="1"/>
          </p:nvPr>
        </p:nvSpPr>
        <p:spPr>
          <a:prstGeom prst="rect">
            <a:avLst/>
          </a:prstGeom>
        </p:spPr>
        <p:txBody>
          <a:bodyPr lIns="101600" tIns="101600" rIns="101600" bIns="101600" numCol="3" spcCol="1135377"/>
          <a:lstStyle/>
          <a:p>
            <a:pPr marL="452627" indent="-427481" defTabSz="905255">
              <a:spcBef>
                <a:spcPts val="1300"/>
              </a:spcBef>
              <a:buSzPts val="6900"/>
              <a:defRPr sz="6930"/>
            </a:pPr>
            <a:r>
              <a:rPr lang="en-US" dirty="0"/>
              <a:t>You can add controls to a form that you create with Java FX User Interface Controls.</a:t>
            </a:r>
            <a:endParaRPr dirty="0"/>
          </a:p>
          <a:p>
            <a:pPr marL="0" indent="0" defTabSz="452627">
              <a:lnSpc>
                <a:spcPct val="100000"/>
              </a:lnSpc>
              <a:spcBef>
                <a:spcPts val="1100"/>
              </a:spcBef>
              <a:buClrTx/>
              <a:buSzTx/>
              <a:buFontTx/>
              <a:buNone/>
              <a:defRPr sz="1319"/>
            </a:pPr>
            <a:endParaRPr sz="1188" dirty="0"/>
          </a:p>
          <a:p>
            <a:pPr marL="452627" indent="-314324" defTabSz="452627">
              <a:lnSpc>
                <a:spcPct val="100000"/>
              </a:lnSpc>
              <a:spcBef>
                <a:spcPts val="600"/>
              </a:spcBef>
              <a:buClr>
                <a:srgbClr val="0000CC"/>
              </a:buClr>
              <a:buSzPct val="100000"/>
              <a:buChar char="▪"/>
              <a:defRPr sz="2210">
                <a:solidFill>
                  <a:srgbClr val="0000CC"/>
                </a:solidFill>
              </a:defRPr>
            </a:pPr>
            <a:r>
              <a:rPr dirty="0"/>
              <a:t>Label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Button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Radio Button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Toggle Button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Checkbox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Choice Box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Text Field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Password Field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Scroll Bar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Scroll Pane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List View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Table View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Tree View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Tree Table View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Combo Box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Separator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Slider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Progress Bar and Progress Indicator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Hyperlink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Tooltip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HTML Editor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Titled Pane and Accordion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Menu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Color Picker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Date Picker </a:t>
            </a:r>
            <a:br>
              <a:rPr sz="1551" dirty="0">
                <a:solidFill>
                  <a:srgbClr val="000000"/>
                </a:solidFill>
              </a:rPr>
            </a:br>
            <a:endParaRPr sz="1551" dirty="0">
              <a:solidFill>
                <a:srgbClr val="000000"/>
              </a:solidFill>
            </a:endParaRPr>
          </a:p>
          <a:p>
            <a:pPr marL="452627" indent="-314324" defTabSz="452627">
              <a:lnSpc>
                <a:spcPct val="100000"/>
              </a:lnSpc>
              <a:spcBef>
                <a:spcPts val="600"/>
              </a:spcBef>
              <a:buClr>
                <a:srgbClr val="0000CC"/>
              </a:buClr>
              <a:buSzPct val="100000"/>
              <a:buChar char="▪"/>
              <a:defRPr sz="2210">
                <a:solidFill>
                  <a:srgbClr val="0000CC"/>
                </a:solidFill>
              </a:defRPr>
            </a:pPr>
            <a:r>
              <a:rPr dirty="0"/>
              <a:t>Pagination Control </a:t>
            </a:r>
            <a:br>
              <a:rPr dirty="0"/>
            </a:br>
            <a:endParaRPr dirty="0"/>
          </a:p>
          <a:p>
            <a:pPr marL="452627" indent="-314324" defTabSz="452627">
              <a:lnSpc>
                <a:spcPct val="100000"/>
              </a:lnSpc>
              <a:spcBef>
                <a:spcPts val="600"/>
              </a:spcBef>
              <a:buClr>
                <a:srgbClr val="0000CC"/>
              </a:buClr>
              <a:buSzPct val="100000"/>
              <a:buChar char="▪"/>
              <a:defRPr sz="2210">
                <a:solidFill>
                  <a:srgbClr val="0000CC"/>
                </a:solidFill>
              </a:defRPr>
            </a:pPr>
            <a:r>
              <a:rPr dirty="0"/>
              <a:t>File Chooser </a:t>
            </a:r>
            <a:br>
              <a:rPr dirty="0"/>
            </a:br>
            <a:endParaRPr dirty="0"/>
          </a:p>
          <a:p>
            <a:pPr marL="452627" indent="-314324" defTabSz="452627">
              <a:lnSpc>
                <a:spcPct val="100000"/>
              </a:lnSpc>
              <a:spcBef>
                <a:spcPts val="600"/>
              </a:spcBef>
              <a:buClr>
                <a:srgbClr val="0000CC"/>
              </a:buClr>
              <a:buSzPct val="100000"/>
              <a:buChar char="▪"/>
              <a:defRPr sz="2210">
                <a:solidFill>
                  <a:srgbClr val="0000CC"/>
                </a:solidFill>
              </a:defRPr>
            </a:pPr>
            <a:r>
              <a:rPr dirty="0"/>
              <a:t>Customization of UI Controls </a:t>
            </a:r>
            <a:br>
              <a:rPr dirty="0"/>
            </a:br>
            <a:endParaRPr dirty="0"/>
          </a:p>
          <a:p>
            <a:pPr marL="452627" indent="-314324" defTabSz="452627">
              <a:lnSpc>
                <a:spcPct val="100000"/>
              </a:lnSpc>
              <a:spcBef>
                <a:spcPts val="600"/>
              </a:spcBef>
              <a:buClr>
                <a:srgbClr val="0000CC"/>
              </a:buClr>
              <a:buSzPct val="100000"/>
              <a:buChar char="▪"/>
              <a:defRPr sz="2210">
                <a:solidFill>
                  <a:srgbClr val="0000CC"/>
                </a:solidFill>
              </a:defRPr>
            </a:pPr>
            <a:r>
              <a:rPr dirty="0"/>
              <a:t>UI Controls on the Embedded Platforms </a:t>
            </a:r>
          </a:p>
        </p:txBody>
      </p:sp>
    </p:spTree>
  </p:cSld>
  <p:clrMapOvr>
    <a:masterClrMapping/>
  </p:clrMapOvr>
  <p:transition spd="med"/>
</p:sld>
</file>

<file path=ppt/theme/theme1.xml><?xml version="1.0" encoding="utf-8"?>
<a:theme xmlns:a="http://schemas.openxmlformats.org/drawingml/2006/main" name="Office Theme">
  <a:themeElements>
    <a:clrScheme name="">
      <a:dk1>
        <a:srgbClr val="000000"/>
      </a:dk1>
      <a:lt1>
        <a:srgbClr val="FFFFFF"/>
      </a:lt1>
      <a:dk2>
        <a:srgbClr val="A7A7A7"/>
      </a:dk2>
      <a:lt2>
        <a:srgbClr val="535353"/>
      </a:lt2>
      <a:accent1>
        <a:srgbClr val="72A376"/>
      </a:accent1>
      <a:accent2>
        <a:srgbClr val="B0CCB0"/>
      </a:accent2>
      <a:accent3>
        <a:srgbClr val="FFFFFF"/>
      </a:accent3>
      <a:accent4>
        <a:srgbClr val="000000"/>
      </a:accent4>
      <a:accent5>
        <a:srgbClr val="BCCEBD"/>
      </a:accent5>
      <a:accent6>
        <a:srgbClr val="9FB99F"/>
      </a:accent6>
      <a:hlink>
        <a:srgbClr val="0000FF"/>
      </a:hlink>
      <a:folHlink>
        <a:srgbClr val="FF00FF"/>
      </a:folHlink>
    </a:clrScheme>
    <a:fontScheme name="Office Theme">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outerShdw blurRad="76200" dist="38100" dir="5400000" algn="ctr" rotWithShape="0">
            <a:srgbClr val="000000">
              <a:alpha val="34999"/>
            </a:srgbClr>
          </a:outerShdw>
        </a:effectLst>
      </a:spPr>
      <a:bodyPr vert="horz" wrap="square" lIns="91440" tIns="91440" rIns="91440" bIns="91440" numCol="1" anchor="ctr" anchorCtr="0" compatLnSpc="1">
        <a:prstTxWarp prst="textNoShape">
          <a:avLst/>
        </a:prstTxWarp>
        <a:spAutoFit/>
      </a:bodyPr>
      <a:lstStyle>
        <a:defPPr marL="385763" marR="0" indent="-385763" algn="l" defTabSz="1828800" rtl="0" eaLnBrk="1" fontAlgn="base" latinLnBrk="0" hangingPunct="0">
          <a:lnSpc>
            <a:spcPct val="100000"/>
          </a:lnSpc>
          <a:spcBef>
            <a:spcPct val="0"/>
          </a:spcBef>
          <a:spcAft>
            <a:spcPct val="0"/>
          </a:spcAft>
          <a:buClr>
            <a:srgbClr val="3333CC"/>
          </a:buClr>
          <a:buSzPct val="100000"/>
          <a:buFontTx/>
          <a:buChar char="■"/>
          <a:tabLst/>
          <a:defRPr kumimoji="0" lang="en-TR" altLang="en-TR" sz="3600" b="0" i="0" u="none" strike="noStrike" cap="none" normalizeH="0" baseline="0" smtClean="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outerShdw blurRad="76200" dist="38100" dir="5400000" algn="ctr" rotWithShape="0">
            <a:srgbClr val="000000">
              <a:alpha val="34999"/>
            </a:srgbClr>
          </a:outerShdw>
        </a:effectLst>
      </a:spPr>
      <a:bodyPr vert="horz" wrap="square" lIns="91440" tIns="91440" rIns="91440" bIns="91440" numCol="1" anchor="ctr" anchorCtr="0" compatLnSpc="1">
        <a:prstTxWarp prst="textNoShape">
          <a:avLst/>
        </a:prstTxWarp>
        <a:spAutoFit/>
      </a:bodyPr>
      <a:lstStyle>
        <a:defPPr marL="385763" marR="0" indent="-385763" algn="l" defTabSz="1828800" rtl="0" eaLnBrk="1" fontAlgn="base" latinLnBrk="0" hangingPunct="0">
          <a:lnSpc>
            <a:spcPct val="100000"/>
          </a:lnSpc>
          <a:spcBef>
            <a:spcPct val="0"/>
          </a:spcBef>
          <a:spcAft>
            <a:spcPct val="0"/>
          </a:spcAft>
          <a:buClr>
            <a:srgbClr val="3333CC"/>
          </a:buClr>
          <a:buSzPct val="100000"/>
          <a:buFontTx/>
          <a:buChar char="■"/>
          <a:tabLst/>
          <a:defRPr kumimoji="0" lang="en-TR" altLang="en-TR" sz="3600" b="0" i="0" u="none" strike="noStrike" cap="none" normalizeH="0" baseline="0" smtClean="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A7A7A7"/>
      </a:dk2>
      <a:lt2>
        <a:srgbClr val="535353"/>
      </a:lt2>
      <a:accent1>
        <a:srgbClr val="72A376"/>
      </a:accent1>
      <a:accent2>
        <a:srgbClr val="B0CCB0"/>
      </a:accent2>
      <a:accent3>
        <a:srgbClr val="FFFFFF"/>
      </a:accent3>
      <a:accent4>
        <a:srgbClr val="000000"/>
      </a:accent4>
      <a:accent5>
        <a:srgbClr val="BCCEBD"/>
      </a:accent5>
      <a:accent6>
        <a:srgbClr val="9FB99F"/>
      </a:accent6>
      <a:hlink>
        <a:srgbClr val="0000FF"/>
      </a:hlink>
      <a:folHlink>
        <a:srgbClr val="FF00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1547</TotalTime>
  <Words>5900</Words>
  <Application>Microsoft Macintosh PowerPoint</Application>
  <PresentationFormat>Custom</PresentationFormat>
  <Paragraphs>634</Paragraphs>
  <Slides>59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59</vt:i4>
      </vt:variant>
    </vt:vector>
  </HeadingPairs>
  <TitlesOfParts>
    <vt:vector size="64" baseType="lpstr">
      <vt:lpstr>Arial</vt:lpstr>
      <vt:lpstr>Calibri</vt:lpstr>
      <vt:lpstr>Courier New</vt:lpstr>
      <vt:lpstr>Wingdings</vt:lpstr>
      <vt:lpstr>Office Theme</vt:lpstr>
      <vt:lpstr>Advanced Programming  CMP 102</vt:lpstr>
      <vt:lpstr>Course Plan</vt:lpstr>
      <vt:lpstr>Course Plan</vt:lpstr>
      <vt:lpstr>Last Lecture</vt:lpstr>
      <vt:lpstr>Motivation</vt:lpstr>
      <vt:lpstr>JavaFX Program Structure</vt:lpstr>
      <vt:lpstr>JavaFX Program</vt:lpstr>
      <vt:lpstr>The Basic Structure of a JavaFX Program</vt:lpstr>
      <vt:lpstr>Java FX UI Controls</vt:lpstr>
      <vt:lpstr>Menu</vt:lpstr>
      <vt:lpstr>Menu</vt:lpstr>
      <vt:lpstr>Menu</vt:lpstr>
      <vt:lpstr>Creating Menus</vt:lpstr>
      <vt:lpstr>Creating Menus</vt:lpstr>
      <vt:lpstr>Creating Menus</vt:lpstr>
      <vt:lpstr>Creating Menus</vt:lpstr>
      <vt:lpstr>Creating Menus</vt:lpstr>
      <vt:lpstr>Creating Menus</vt:lpstr>
      <vt:lpstr>Creating Menus</vt:lpstr>
      <vt:lpstr>Creating Menus</vt:lpstr>
      <vt:lpstr>Example Menu Program</vt:lpstr>
      <vt:lpstr>Example Menu Program</vt:lpstr>
      <vt:lpstr>Context Menus</vt:lpstr>
      <vt:lpstr>Context Menus</vt:lpstr>
      <vt:lpstr>Context Menus</vt:lpstr>
      <vt:lpstr>Context Menus</vt:lpstr>
      <vt:lpstr>Visual Program  Example - 1</vt:lpstr>
      <vt:lpstr>Menu Bar Program</vt:lpstr>
      <vt:lpstr>Menu Bar Program</vt:lpstr>
      <vt:lpstr>Menu</vt:lpstr>
      <vt:lpstr>Visual Program  Example - 2</vt:lpstr>
      <vt:lpstr>Menu Program</vt:lpstr>
      <vt:lpstr>Visual Program  Example - 3</vt:lpstr>
      <vt:lpstr>Menu Program</vt:lpstr>
      <vt:lpstr>Visual Program  Example - 4</vt:lpstr>
      <vt:lpstr>Menu Item Program</vt:lpstr>
      <vt:lpstr>Visual Program  Example - 5</vt:lpstr>
      <vt:lpstr>Combo Box Program</vt:lpstr>
      <vt:lpstr>Combo Box Program</vt:lpstr>
      <vt:lpstr>Assign an initial value</vt:lpstr>
      <vt:lpstr>Visual Program, Radio button  Example - 6</vt:lpstr>
      <vt:lpstr>Visual Program  Example - 6</vt:lpstr>
      <vt:lpstr>Visual Program  Example - 6</vt:lpstr>
      <vt:lpstr>Visual Program, Combo box  Example - 7</vt:lpstr>
      <vt:lpstr>Visual Program  Example - 7</vt:lpstr>
      <vt:lpstr>Visual Program  Example - 7</vt:lpstr>
      <vt:lpstr>Visual Program Example - 8</vt:lpstr>
      <vt:lpstr>Visual Program  Example - 8</vt:lpstr>
      <vt:lpstr>Visual Program  Example - 8</vt:lpstr>
      <vt:lpstr>JavaFX CSS</vt:lpstr>
      <vt:lpstr>JavaFX CSS</vt:lpstr>
      <vt:lpstr>JavaFX CSS</vt:lpstr>
      <vt:lpstr>JavaFX CSS</vt:lpstr>
      <vt:lpstr>JavaFX CSS</vt:lpstr>
      <vt:lpstr>JavaFX CSS</vt:lpstr>
      <vt:lpstr>JavaFX CSS</vt:lpstr>
      <vt:lpstr>Homework - 1</vt:lpstr>
      <vt:lpstr>Next Lecture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İleri Programlama  BLG 102</dc:title>
  <cp:lastModifiedBy>Microsoft Office User</cp:lastModifiedBy>
  <cp:revision>178</cp:revision>
  <dcterms:modified xsi:type="dcterms:W3CDTF">2023-05-21T20:20:16Z</dcterms:modified>
</cp:coreProperties>
</file>